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Google Sans Medium"/>
      <p:regular r:id="rId27"/>
      <p:bold r:id="rId28"/>
      <p:italic r:id="rId29"/>
      <p:boldItalic r:id="rId30"/>
    </p:embeddedFont>
    <p:embeddedFont>
      <p:font typeface="Google Sans"/>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Medium-bold.fntdata"/><Relationship Id="rId27" Type="http://schemas.openxmlformats.org/officeDocument/2006/relationships/font" Target="fonts/Google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regular.fntdata"/><Relationship Id="rId30" Type="http://schemas.openxmlformats.org/officeDocument/2006/relationships/font" Target="fonts/GoogleSansMedium-boldItalic.fntdata"/><Relationship Id="rId11" Type="http://schemas.openxmlformats.org/officeDocument/2006/relationships/slide" Target="slides/slide6.xml"/><Relationship Id="rId33" Type="http://schemas.openxmlformats.org/officeDocument/2006/relationships/font" Target="fonts/GoogleSans-italic.fntdata"/><Relationship Id="rId10" Type="http://schemas.openxmlformats.org/officeDocument/2006/relationships/slide" Target="slides/slide5.xml"/><Relationship Id="rId32" Type="http://schemas.openxmlformats.org/officeDocument/2006/relationships/font" Target="fonts/GoogleSans-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GoogleSans-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Introduce yourself (name, major, maybe a fun fact!)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this workshop, we’ll be discussing and practicing skills around basic technical architecture.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0c9f09949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0c9f09949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Like anything else, this is much easier said than done. So, how can we make these decisions in practice?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0c9f09949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0c9f09949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We’ve broken it down into three, pretty simple, steps. First, we make a list of all of our considerations, or constraints. Then, we do research and choose the tools that make sense with our considerations. Lastly, we decide how these tools will communicate with each  other.</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0c9f09949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0c9f09949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First, we make a list of considerations. Make a list of everything that might impact how this product is built -- that means everything from how the user will use it to what your technical experience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is a list of some considerations that might be useful.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0c9f09949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0c9f09949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Next, you should do research and make a list of all tools you may use. At this link, bit.ly/google-cloud-4-words, you’ll find a popular tool called the “Google Cloud Developer Cheat Sheet,” which describes every Google Cloud tool in four words or less. We’ve created an extension of this Cheat Sheet just for you, which outlines all of Google’s developer tools which you’re free to use.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0c9f09949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0c9f09949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last step is to actually design the tech. For this step, take out a piece of paper and a marker and divide it like so. In each part of the grid, you’ll write what tools you’ll use and what purpose they’ll serve.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0c9f09949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0c9f09949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Now, you need to choose an idea. You might have already come with an idea  -- perhaps the idea you’re working on for the Global Solutions Challenge.  We also have three example ideas you can choose from.</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0959ade37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0959ade37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If you’ve come here in your groups, you can stay together. Otherwise, I’ll split you up. Once you’re split up, choose an idea, and go! In 30-45 mins, we’ll come back together and each team will have 1 minute to present their work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0c9f09949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0c9f09949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c9f09949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c9f09949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Speaker Notes: </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Speaker Notes: When people think of apps, they usually think about mobile devices, laptop or desktop computers, tablets or even smart-watches. We think about mobile applications written in Kotlin, Java, or Swift or maybe a cross-platform framework like Flutter. We think about HTML, CSS, and Javascript. But this is only a part of what makes our apps work.</a:t>
            </a:r>
            <a:endParaRPr sz="1200">
              <a:solidFill>
                <a:schemeClr val="dk1"/>
              </a:solidFill>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5c3bc3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5c3bc3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Speaker Notes: </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In reality, apps have much more than that.</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In addition to the front-end, or client, there’s an entire back-end to most applications.</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1200">
                <a:solidFill>
                  <a:schemeClr val="dk1"/>
                </a:solidFill>
                <a:latin typeface="Google Sans"/>
                <a:ea typeface="Google Sans"/>
                <a:cs typeface="Google Sans"/>
                <a:sym typeface="Google Sans"/>
              </a:rPr>
              <a:t>Most back-ends even have multiple parts, which can mostly be bucketed into “Running Code,” “Data Storage,” and “Other Services.”</a:t>
            </a:r>
            <a:endParaRPr sz="1200">
              <a:solidFill>
                <a:schemeClr val="dk1"/>
              </a:solidFill>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0c9f09949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c9f0994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walk through an example. Let’s say we want to build a photo-sharing application.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c9f09949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c9f09949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start by defining the client. In this case, we  want it to be a web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need somewhere to host our back-end and run our code. For that, we choose Cloud Functions. Cloud functions is a tool which allows developers to write a function in Python, Node (javascript), or Go, and trigger it on HTTP requests. It also handles all of the scaling for us, so it’s really good for beginners looking to develop web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need somewhere to store our user information like usernames, etc. For that, we can use Firebase Firestore. This is a NoSQL database which is also fully managed -- meaning that it handles all of the scaling for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need to store our photos somewhere.  For that, we’ll use Firebase Storage. This is Firebase’s file storage system, allowing us to store our photos on the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it -- we have our photo app!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0c9f09949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0c9f0994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Let’s say we wanted to add photo-searching functionality like in Google Photos. To do so, we can use the Cloud Vision API. The Cloud Vision API uses advanced machine learning, and it’ll allow us to automatically create tags for all of the images, letting us search through all of our photos with key terms.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c9f09949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c9f09949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What if we have a bit more experience programming and want to use a popular web  framework like Django, Express.js, Ruby on Rails, or Spring? In that case, we can use App Engine Standard. This is Google Cloud’s Platform-as-a-Service tool, which allows you to upload your code and it handles everything else for you!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0c9f09949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0c9f09949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Unfortunately, App Engine Standard doesn’t support websockets. No worries, because Google Cloud also has App Engine Flexible. App Engine Flexible is different from App Engine Standard in a few ways. It supports websockets, but it’s also much better at handling relatively sustained levels of traffic. App Engine Standard, though, is much better at handling spikes of traffic. App Engine Standard also takes under 60 seconds to deploy your code, while the Flexible environment takes between 5-10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0c9f09949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0c9f09949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Lastly, we might want to add different types of clients that each interact with the backend, giving our users access to their photos on all of their devices.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10.png"/><Relationship Id="rId15" Type="http://schemas.openxmlformats.org/officeDocument/2006/relationships/image" Target="../media/image3.png"/><Relationship Id="rId1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20" Type="http://schemas.openxmlformats.org/officeDocument/2006/relationships/image" Target="../media/image15.png"/><Relationship Id="rId22" Type="http://schemas.openxmlformats.org/officeDocument/2006/relationships/image" Target="../media/image19.png"/><Relationship Id="rId21" Type="http://schemas.openxmlformats.org/officeDocument/2006/relationships/image" Target="../media/image31.png"/><Relationship Id="rId24" Type="http://schemas.openxmlformats.org/officeDocument/2006/relationships/image" Target="../media/image21.png"/><Relationship Id="rId23"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10.png"/><Relationship Id="rId26" Type="http://schemas.openxmlformats.org/officeDocument/2006/relationships/image" Target="../media/image26.png"/><Relationship Id="rId25" Type="http://schemas.openxmlformats.org/officeDocument/2006/relationships/image" Target="../media/image18.png"/><Relationship Id="rId28" Type="http://schemas.openxmlformats.org/officeDocument/2006/relationships/image" Target="../media/image28.png"/><Relationship Id="rId27"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2.png"/><Relationship Id="rId29" Type="http://schemas.openxmlformats.org/officeDocument/2006/relationships/image" Target="../media/image25.png"/><Relationship Id="rId7" Type="http://schemas.openxmlformats.org/officeDocument/2006/relationships/image" Target="../media/image5.png"/><Relationship Id="rId8" Type="http://schemas.openxmlformats.org/officeDocument/2006/relationships/image" Target="../media/image8.png"/><Relationship Id="rId31" Type="http://schemas.openxmlformats.org/officeDocument/2006/relationships/image" Target="../media/image32.png"/><Relationship Id="rId30" Type="http://schemas.openxmlformats.org/officeDocument/2006/relationships/image" Target="../media/image27.png"/><Relationship Id="rId11" Type="http://schemas.openxmlformats.org/officeDocument/2006/relationships/image" Target="../media/image9.png"/><Relationship Id="rId10"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7.png"/><Relationship Id="rId15" Type="http://schemas.openxmlformats.org/officeDocument/2006/relationships/image" Target="../media/image3.png"/><Relationship Id="rId14" Type="http://schemas.openxmlformats.org/officeDocument/2006/relationships/image" Target="../media/image1.png"/><Relationship Id="rId17" Type="http://schemas.openxmlformats.org/officeDocument/2006/relationships/image" Target="../media/image16.png"/><Relationship Id="rId16" Type="http://schemas.openxmlformats.org/officeDocument/2006/relationships/image" Target="../media/image11.png"/><Relationship Id="rId19" Type="http://schemas.openxmlformats.org/officeDocument/2006/relationships/image" Target="../media/image20.jpg"/><Relationship Id="rId1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18.png"/><Relationship Id="rId8" Type="http://schemas.openxmlformats.org/officeDocument/2006/relationships/image" Target="../media/image17.png"/><Relationship Id="rId11" Type="http://schemas.openxmlformats.org/officeDocument/2006/relationships/image" Target="../media/image8.png"/><Relationship Id="rId10" Type="http://schemas.openxmlformats.org/officeDocument/2006/relationships/image" Target="../media/image5.png"/><Relationship Id="rId13" Type="http://schemas.openxmlformats.org/officeDocument/2006/relationships/image" Target="../media/image6.png"/><Relationship Id="rId12"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image" Target="../media/image9.png"/><Relationship Id="rId17" Type="http://schemas.openxmlformats.org/officeDocument/2006/relationships/image" Target="../media/image1.png"/><Relationship Id="rId16" Type="http://schemas.openxmlformats.org/officeDocument/2006/relationships/image" Target="../media/image2.png"/><Relationship Id="rId1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Image result for developer student club logo" id="54" name="Google Shape;54;p13"/>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55" name="Google Shape;55;p13"/>
          <p:cNvSpPr txBox="1"/>
          <p:nvPr/>
        </p:nvSpPr>
        <p:spPr>
          <a:xfrm>
            <a:off x="1202225" y="1816650"/>
            <a:ext cx="7219800" cy="1510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4800">
                <a:solidFill>
                  <a:srgbClr val="4285F4"/>
                </a:solidFill>
                <a:latin typeface="Google Sans Medium"/>
                <a:ea typeface="Google Sans Medium"/>
                <a:cs typeface="Google Sans Medium"/>
                <a:sym typeface="Google Sans Medium"/>
              </a:rPr>
              <a:t>Solution Design</a:t>
            </a:r>
            <a:r>
              <a:rPr lang="en" sz="4800">
                <a:solidFill>
                  <a:srgbClr val="4285F4"/>
                </a:solidFill>
                <a:latin typeface="Google Sans Medium"/>
                <a:ea typeface="Google Sans Medium"/>
                <a:cs typeface="Google Sans Medium"/>
                <a:sym typeface="Google Sans Medium"/>
              </a:rPr>
              <a:t> </a:t>
            </a:r>
            <a:r>
              <a:rPr lang="en" sz="4800">
                <a:solidFill>
                  <a:srgbClr val="4285F4"/>
                </a:solidFill>
                <a:latin typeface="Google Sans Medium"/>
                <a:ea typeface="Google Sans Medium"/>
                <a:cs typeface="Google Sans Medium"/>
                <a:sym typeface="Google Sans Medium"/>
              </a:rPr>
              <a:t>3:</a:t>
            </a:r>
            <a:r>
              <a:rPr lang="en" sz="4800">
                <a:solidFill>
                  <a:srgbClr val="3C4043"/>
                </a:solidFill>
                <a:latin typeface="Google Sans Medium"/>
                <a:ea typeface="Google Sans Medium"/>
                <a:cs typeface="Google Sans Medium"/>
                <a:sym typeface="Google Sans Medium"/>
              </a:rPr>
              <a:t> Technical Architecture</a:t>
            </a:r>
            <a:endParaRPr sz="4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descr="Image result for developer student club logo" id="288" name="Google Shape;288;p22"/>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289" name="Google Shape;289;p22"/>
          <p:cNvSpPr txBox="1"/>
          <p:nvPr/>
        </p:nvSpPr>
        <p:spPr>
          <a:xfrm>
            <a:off x="509475" y="2395650"/>
            <a:ext cx="33750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How can we do this?</a:t>
            </a:r>
            <a:endParaRPr b="1" sz="10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descr="Image result for developer student club logo" id="294" name="Google Shape;294;p23"/>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295" name="Google Shape;295;p23"/>
          <p:cNvSpPr txBox="1"/>
          <p:nvPr/>
        </p:nvSpPr>
        <p:spPr>
          <a:xfrm>
            <a:off x="509475" y="2395650"/>
            <a:ext cx="33750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How can we do this?</a:t>
            </a:r>
            <a:endParaRPr b="1" sz="1000">
              <a:solidFill>
                <a:schemeClr val="lt1"/>
              </a:solidFill>
              <a:highlight>
                <a:srgbClr val="4285F4"/>
              </a:highlight>
              <a:latin typeface="Google Sans"/>
              <a:ea typeface="Google Sans"/>
              <a:cs typeface="Google Sans"/>
              <a:sym typeface="Google Sans"/>
            </a:endParaRPr>
          </a:p>
        </p:txBody>
      </p:sp>
      <p:sp>
        <p:nvSpPr>
          <p:cNvPr id="296" name="Google Shape;296;p23"/>
          <p:cNvSpPr txBox="1"/>
          <p:nvPr/>
        </p:nvSpPr>
        <p:spPr>
          <a:xfrm>
            <a:off x="4572000" y="1825050"/>
            <a:ext cx="3447300" cy="1493400"/>
          </a:xfrm>
          <a:prstGeom prst="rect">
            <a:avLst/>
          </a:prstGeom>
          <a:noFill/>
          <a:ln>
            <a:noFill/>
          </a:ln>
        </p:spPr>
        <p:txBody>
          <a:bodyPr anchorCtr="0" anchor="t" bIns="0" lIns="0" spcFirstLastPara="1" rIns="228600" wrap="square" tIns="0">
            <a:noAutofit/>
          </a:bodyPr>
          <a:lstStyle/>
          <a:p>
            <a:pPr indent="-381000" lvl="0" marL="457200" rtl="0" algn="l">
              <a:lnSpc>
                <a:spcPct val="150000"/>
              </a:lnSpc>
              <a:spcBef>
                <a:spcPts val="0"/>
              </a:spcBef>
              <a:spcAft>
                <a:spcPts val="0"/>
              </a:spcAft>
              <a:buClr>
                <a:srgbClr val="3C4043"/>
              </a:buClr>
              <a:buSzPts val="2400"/>
              <a:buFont typeface="Google Sans Medium"/>
              <a:buAutoNum type="arabicParenR"/>
            </a:pPr>
            <a:r>
              <a:rPr lang="en" sz="2400">
                <a:solidFill>
                  <a:srgbClr val="3C4043"/>
                </a:solidFill>
                <a:latin typeface="Google Sans Medium"/>
                <a:ea typeface="Google Sans Medium"/>
                <a:cs typeface="Google Sans Medium"/>
                <a:sym typeface="Google Sans Medium"/>
              </a:rPr>
              <a:t>Considerations</a:t>
            </a:r>
            <a:endParaRPr sz="2400">
              <a:solidFill>
                <a:srgbClr val="3C4043"/>
              </a:solidFill>
              <a:latin typeface="Google Sans Medium"/>
              <a:ea typeface="Google Sans Medium"/>
              <a:cs typeface="Google Sans Medium"/>
              <a:sym typeface="Google Sans Medium"/>
            </a:endParaRPr>
          </a:p>
          <a:p>
            <a:pPr indent="-381000" lvl="0" marL="457200" rtl="0" algn="l">
              <a:lnSpc>
                <a:spcPct val="150000"/>
              </a:lnSpc>
              <a:spcBef>
                <a:spcPts val="0"/>
              </a:spcBef>
              <a:spcAft>
                <a:spcPts val="0"/>
              </a:spcAft>
              <a:buClr>
                <a:srgbClr val="3C4043"/>
              </a:buClr>
              <a:buSzPts val="2400"/>
              <a:buFont typeface="Google Sans Medium"/>
              <a:buAutoNum type="arabicParenR"/>
            </a:pPr>
            <a:r>
              <a:rPr lang="en" sz="2400">
                <a:solidFill>
                  <a:srgbClr val="3C4043"/>
                </a:solidFill>
                <a:latin typeface="Google Sans Medium"/>
                <a:ea typeface="Google Sans Medium"/>
                <a:cs typeface="Google Sans Medium"/>
                <a:sym typeface="Google Sans Medium"/>
              </a:rPr>
              <a:t>Research</a:t>
            </a:r>
            <a:endParaRPr sz="2400">
              <a:solidFill>
                <a:srgbClr val="3C4043"/>
              </a:solidFill>
              <a:latin typeface="Google Sans Medium"/>
              <a:ea typeface="Google Sans Medium"/>
              <a:cs typeface="Google Sans Medium"/>
              <a:sym typeface="Google Sans Medium"/>
            </a:endParaRPr>
          </a:p>
          <a:p>
            <a:pPr indent="-381000" lvl="0" marL="457200" rtl="0" algn="l">
              <a:lnSpc>
                <a:spcPct val="150000"/>
              </a:lnSpc>
              <a:spcBef>
                <a:spcPts val="0"/>
              </a:spcBef>
              <a:spcAft>
                <a:spcPts val="0"/>
              </a:spcAft>
              <a:buClr>
                <a:srgbClr val="3C4043"/>
              </a:buClr>
              <a:buSzPts val="2400"/>
              <a:buFont typeface="Google Sans Medium"/>
              <a:buAutoNum type="arabicParenR"/>
            </a:pPr>
            <a:r>
              <a:rPr lang="en" sz="2400">
                <a:solidFill>
                  <a:srgbClr val="3C4043"/>
                </a:solidFill>
                <a:latin typeface="Google Sans Medium"/>
                <a:ea typeface="Google Sans Medium"/>
                <a:cs typeface="Google Sans Medium"/>
                <a:sym typeface="Google Sans Medium"/>
              </a:rPr>
              <a:t>Design</a:t>
            </a:r>
            <a:endParaRPr sz="24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Image result for developer student club logo" id="301" name="Google Shape;301;p24"/>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02" name="Google Shape;302;p24"/>
          <p:cNvSpPr txBox="1"/>
          <p:nvPr/>
        </p:nvSpPr>
        <p:spPr>
          <a:xfrm>
            <a:off x="509475" y="2395650"/>
            <a:ext cx="33750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step 1:</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considerations</a:t>
            </a:r>
            <a:endParaRPr b="1" sz="1000">
              <a:solidFill>
                <a:schemeClr val="lt1"/>
              </a:solidFill>
              <a:highlight>
                <a:srgbClr val="4285F4"/>
              </a:highlight>
              <a:latin typeface="Google Sans"/>
              <a:ea typeface="Google Sans"/>
              <a:cs typeface="Google Sans"/>
              <a:sym typeface="Google Sans"/>
            </a:endParaRPr>
          </a:p>
        </p:txBody>
      </p:sp>
      <p:sp>
        <p:nvSpPr>
          <p:cNvPr id="303" name="Google Shape;303;p24"/>
          <p:cNvSpPr txBox="1"/>
          <p:nvPr/>
        </p:nvSpPr>
        <p:spPr>
          <a:xfrm>
            <a:off x="4452225" y="948750"/>
            <a:ext cx="4404000" cy="3441300"/>
          </a:xfrm>
          <a:prstGeom prst="rect">
            <a:avLst/>
          </a:prstGeom>
          <a:noFill/>
          <a:ln>
            <a:noFill/>
          </a:ln>
        </p:spPr>
        <p:txBody>
          <a:bodyPr anchorCtr="0" anchor="t" bIns="0" lIns="0" spcFirstLastPara="1" rIns="228600" wrap="square" tIns="0">
            <a:noAutofit/>
          </a:bodyPr>
          <a:lstStyle/>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does my application require?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How many people are on my team?</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How experienced are we?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languages / tech are we comfortable with?</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is our budget?</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is our timeline?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How accelerated is our timeline?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How much load does this service have to provide?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security considerations must we make?</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What compliance considerations must we make?</a:t>
            </a:r>
            <a:endParaRPr>
              <a:solidFill>
                <a:srgbClr val="3C4043"/>
              </a:solidFill>
              <a:latin typeface="Google Sans Medium"/>
              <a:ea typeface="Google Sans Medium"/>
              <a:cs typeface="Google Sans Medium"/>
              <a:sym typeface="Google Sans Medium"/>
            </a:endParaRPr>
          </a:p>
          <a:p>
            <a:pPr indent="0" lvl="0" marL="0" rtl="0" algn="l">
              <a:lnSpc>
                <a:spcPct val="100000"/>
              </a:lnSpc>
              <a:spcBef>
                <a:spcPts val="0"/>
              </a:spcBef>
              <a:spcAft>
                <a:spcPts val="0"/>
              </a:spcAft>
              <a:buNone/>
            </a:pPr>
            <a:r>
              <a:rPr lang="en">
                <a:solidFill>
                  <a:srgbClr val="3C4043"/>
                </a:solidFill>
                <a:latin typeface="Google Sans Medium"/>
                <a:ea typeface="Google Sans Medium"/>
                <a:cs typeface="Google Sans Medium"/>
                <a:sym typeface="Google Sans Medium"/>
              </a:rPr>
              <a:t>What technologies do we have to integrate with?</a:t>
            </a:r>
            <a:endParaRPr>
              <a:solidFill>
                <a:srgbClr val="3C4043"/>
              </a:solidFill>
              <a:latin typeface="Google Sans Medium"/>
              <a:ea typeface="Google Sans Medium"/>
              <a:cs typeface="Google Sans Medium"/>
              <a:sym typeface="Google Sans Medium"/>
            </a:endParaRPr>
          </a:p>
          <a:p>
            <a:pPr indent="0" lvl="0" marL="0" rtl="0" algn="l">
              <a:lnSpc>
                <a:spcPct val="150000"/>
              </a:lnSpc>
              <a:spcBef>
                <a:spcPts val="0"/>
              </a:spcBef>
              <a:spcAft>
                <a:spcPts val="0"/>
              </a:spcAft>
              <a:buNone/>
            </a:pPr>
            <a:r>
              <a:rPr lang="en">
                <a:solidFill>
                  <a:srgbClr val="3C4043"/>
                </a:solidFill>
                <a:latin typeface="Google Sans Medium"/>
                <a:ea typeface="Google Sans Medium"/>
                <a:cs typeface="Google Sans Medium"/>
                <a:sym typeface="Google Sans Medium"/>
              </a:rPr>
              <a:t>… </a:t>
            </a:r>
            <a:endParaRPr>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descr="Image result for developer student club logo" id="308" name="Google Shape;308;p25"/>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09" name="Google Shape;309;p25"/>
          <p:cNvSpPr txBox="1"/>
          <p:nvPr/>
        </p:nvSpPr>
        <p:spPr>
          <a:xfrm>
            <a:off x="509475" y="2395650"/>
            <a:ext cx="3007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step 2:</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research</a:t>
            </a:r>
            <a:endParaRPr b="1" sz="1000">
              <a:solidFill>
                <a:schemeClr val="lt1"/>
              </a:solidFill>
              <a:highlight>
                <a:srgbClr val="4285F4"/>
              </a:highlight>
              <a:latin typeface="Google Sans"/>
              <a:ea typeface="Google Sans"/>
              <a:cs typeface="Google Sans"/>
              <a:sym typeface="Google Sans"/>
            </a:endParaRPr>
          </a:p>
        </p:txBody>
      </p:sp>
      <p:sp>
        <p:nvSpPr>
          <p:cNvPr id="310" name="Google Shape;310;p25"/>
          <p:cNvSpPr txBox="1"/>
          <p:nvPr/>
        </p:nvSpPr>
        <p:spPr>
          <a:xfrm>
            <a:off x="2880300" y="795325"/>
            <a:ext cx="3383400" cy="336000"/>
          </a:xfrm>
          <a:prstGeom prst="rect">
            <a:avLst/>
          </a:prstGeom>
          <a:noFill/>
          <a:ln>
            <a:noFill/>
          </a:ln>
        </p:spPr>
        <p:txBody>
          <a:bodyPr anchorCtr="0" anchor="t" bIns="0" lIns="0" spcFirstLastPara="1" rIns="228600" wrap="square" tIns="0">
            <a:noAutofit/>
          </a:bodyPr>
          <a:lstStyle/>
          <a:p>
            <a:pPr indent="0" lvl="0" marL="0" rtl="0" algn="l">
              <a:lnSpc>
                <a:spcPct val="150000"/>
              </a:lnSpc>
              <a:spcBef>
                <a:spcPts val="0"/>
              </a:spcBef>
              <a:spcAft>
                <a:spcPts val="0"/>
              </a:spcAft>
              <a:buNone/>
            </a:pPr>
            <a:r>
              <a:rPr lang="en" sz="1800">
                <a:solidFill>
                  <a:srgbClr val="3C4043"/>
                </a:solidFill>
                <a:latin typeface="Google Sans"/>
                <a:ea typeface="Google Sans"/>
                <a:cs typeface="Google Sans"/>
                <a:sym typeface="Google Sans"/>
              </a:rPr>
              <a:t>bit.ly/</a:t>
            </a:r>
            <a:r>
              <a:rPr b="1" lang="en" sz="1800">
                <a:solidFill>
                  <a:srgbClr val="3C4043"/>
                </a:solidFill>
                <a:latin typeface="Google Sans"/>
                <a:ea typeface="Google Sans"/>
                <a:cs typeface="Google Sans"/>
                <a:sym typeface="Google Sans"/>
              </a:rPr>
              <a:t>google-cloud-4-words</a:t>
            </a:r>
            <a:endParaRPr b="1" sz="1800">
              <a:solidFill>
                <a:srgbClr val="3C404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a:solidFill>
                <a:srgbClr val="3C4043"/>
              </a:solidFill>
              <a:latin typeface="Google Sans Medium"/>
              <a:ea typeface="Google Sans Medium"/>
              <a:cs typeface="Google Sans Medium"/>
              <a:sym typeface="Google Sans Medium"/>
            </a:endParaRPr>
          </a:p>
        </p:txBody>
      </p:sp>
      <p:pic>
        <p:nvPicPr>
          <p:cNvPr id="311" name="Google Shape;311;p25"/>
          <p:cNvPicPr preferRelativeResize="0"/>
          <p:nvPr/>
        </p:nvPicPr>
        <p:blipFill>
          <a:blip r:embed="rId4">
            <a:alphaModFix/>
          </a:blip>
          <a:stretch>
            <a:fillRect/>
          </a:stretch>
        </p:blipFill>
        <p:spPr>
          <a:xfrm>
            <a:off x="6218651" y="37800"/>
            <a:ext cx="2741124" cy="49963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descr="Image result for developer student club logo" id="316" name="Google Shape;316;p26"/>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17" name="Google Shape;317;p26"/>
          <p:cNvSpPr txBox="1"/>
          <p:nvPr/>
        </p:nvSpPr>
        <p:spPr>
          <a:xfrm>
            <a:off x="509475" y="2395650"/>
            <a:ext cx="3007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step 3:</a:t>
            </a:r>
            <a:r>
              <a:rPr lang="en" sz="2400">
                <a:solidFill>
                  <a:schemeClr val="lt1"/>
                </a:solidFill>
                <a:latin typeface="Google Sans Medium"/>
                <a:ea typeface="Google Sans Medium"/>
                <a:cs typeface="Google Sans Medium"/>
                <a:sym typeface="Google Sans Medium"/>
              </a:rPr>
              <a:t> </a:t>
            </a:r>
            <a:r>
              <a:rPr b="1" lang="en" sz="2400">
                <a:solidFill>
                  <a:schemeClr val="lt1"/>
                </a:solidFill>
                <a:highlight>
                  <a:srgbClr val="4285F4"/>
                </a:highlight>
                <a:latin typeface="Google Sans"/>
                <a:ea typeface="Google Sans"/>
                <a:cs typeface="Google Sans"/>
                <a:sym typeface="Google Sans"/>
              </a:rPr>
              <a:t>tech design</a:t>
            </a:r>
            <a:endParaRPr b="1" sz="1000">
              <a:solidFill>
                <a:schemeClr val="lt1"/>
              </a:solidFill>
              <a:highlight>
                <a:srgbClr val="4285F4"/>
              </a:highlight>
              <a:latin typeface="Google Sans"/>
              <a:ea typeface="Google Sans"/>
              <a:cs typeface="Google Sans"/>
              <a:sym typeface="Google Sans"/>
            </a:endParaRPr>
          </a:p>
        </p:txBody>
      </p:sp>
      <p:pic>
        <p:nvPicPr>
          <p:cNvPr id="318" name="Google Shape;318;p26"/>
          <p:cNvPicPr preferRelativeResize="0"/>
          <p:nvPr/>
        </p:nvPicPr>
        <p:blipFill>
          <a:blip r:embed="rId4">
            <a:alphaModFix/>
          </a:blip>
          <a:stretch>
            <a:fillRect/>
          </a:stretch>
        </p:blipFill>
        <p:spPr>
          <a:xfrm>
            <a:off x="4571999" y="1381858"/>
            <a:ext cx="3100404" cy="2379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descr="Image result for developer student club logo" id="323" name="Google Shape;323;p27"/>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24" name="Google Shape;324;p27"/>
          <p:cNvSpPr txBox="1"/>
          <p:nvPr/>
        </p:nvSpPr>
        <p:spPr>
          <a:xfrm>
            <a:off x="509475" y="390825"/>
            <a:ext cx="5858400" cy="19539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workshop</a:t>
            </a:r>
            <a:r>
              <a:rPr lang="en" sz="2400">
                <a:solidFill>
                  <a:srgbClr val="3C4043"/>
                </a:solidFill>
                <a:latin typeface="Google Sans Medium"/>
                <a:ea typeface="Google Sans Medium"/>
                <a:cs typeface="Google Sans Medium"/>
                <a:sym typeface="Google Sans Medium"/>
              </a:rPr>
              <a:t>:</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e-commerce , </a:t>
            </a:r>
            <a:endParaRPr b="1" sz="24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food-delivery, </a:t>
            </a:r>
            <a:endParaRPr b="1" sz="24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productivity app,</a:t>
            </a:r>
            <a:endParaRPr b="1" sz="2400">
              <a:solidFill>
                <a:schemeClr val="lt1"/>
              </a:solidFill>
              <a:highlight>
                <a:srgbClr val="4285F4"/>
              </a:highlight>
              <a:latin typeface="Google Sans"/>
              <a:ea typeface="Google Sans"/>
              <a:cs typeface="Google Sans"/>
              <a:sym typeface="Google Sans"/>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(insert your idea here)</a:t>
            </a:r>
            <a:endParaRPr b="1" sz="2400">
              <a:solidFill>
                <a:schemeClr val="lt1"/>
              </a:solidFill>
              <a:highlight>
                <a:srgbClr val="4285F4"/>
              </a:highlight>
              <a:latin typeface="Google Sans"/>
              <a:ea typeface="Google Sans"/>
              <a:cs typeface="Google Sans"/>
              <a:sym typeface="Google Sans"/>
            </a:endParaRPr>
          </a:p>
        </p:txBody>
      </p:sp>
      <p:sp>
        <p:nvSpPr>
          <p:cNvPr id="325" name="Google Shape;325;p27"/>
          <p:cNvSpPr/>
          <p:nvPr/>
        </p:nvSpPr>
        <p:spPr>
          <a:xfrm>
            <a:off x="357825" y="2414875"/>
            <a:ext cx="3472200" cy="1824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txBox="1"/>
          <p:nvPr/>
        </p:nvSpPr>
        <p:spPr>
          <a:xfrm>
            <a:off x="357825" y="2414875"/>
            <a:ext cx="23865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327" name="Google Shape;327;p27"/>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329" name="Google Shape;329;p27"/>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333" name="Google Shape;333;p27"/>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334" name="Google Shape;334;p27"/>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descr="Image result for developer student club logo" id="339" name="Google Shape;339;p28"/>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40" name="Google Shape;340;p28"/>
          <p:cNvSpPr txBox="1"/>
          <p:nvPr/>
        </p:nvSpPr>
        <p:spPr>
          <a:xfrm>
            <a:off x="1843125" y="2233500"/>
            <a:ext cx="5080200" cy="6765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4800">
                <a:solidFill>
                  <a:srgbClr val="4285F4"/>
                </a:solidFill>
                <a:latin typeface="Google Sans Medium"/>
                <a:ea typeface="Google Sans Medium"/>
                <a:cs typeface="Google Sans Medium"/>
                <a:sym typeface="Google Sans Medium"/>
              </a:rPr>
              <a:t>Go!</a:t>
            </a:r>
            <a:endParaRPr sz="4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descr="Image result for developer student club logo" id="345" name="Google Shape;345;p29"/>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346" name="Google Shape;346;p29"/>
          <p:cNvSpPr txBox="1"/>
          <p:nvPr/>
        </p:nvSpPr>
        <p:spPr>
          <a:xfrm>
            <a:off x="1843125" y="2233500"/>
            <a:ext cx="5080200" cy="6765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4800">
                <a:solidFill>
                  <a:srgbClr val="4285F4"/>
                </a:solidFill>
                <a:latin typeface="Google Sans Medium"/>
                <a:ea typeface="Google Sans Medium"/>
                <a:cs typeface="Google Sans Medium"/>
                <a:sym typeface="Google Sans Medium"/>
              </a:rPr>
              <a:t>Present!</a:t>
            </a:r>
            <a:endParaRPr sz="4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descr="Image result for developer student club logo" id="60" name="Google Shape;60;p14"/>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pic>
        <p:nvPicPr>
          <p:cNvPr id="61" name="Google Shape;61;p14"/>
          <p:cNvPicPr preferRelativeResize="0"/>
          <p:nvPr/>
        </p:nvPicPr>
        <p:blipFill>
          <a:blip r:embed="rId4">
            <a:alphaModFix/>
          </a:blip>
          <a:stretch>
            <a:fillRect/>
          </a:stretch>
        </p:blipFill>
        <p:spPr>
          <a:xfrm>
            <a:off x="3152989" y="589186"/>
            <a:ext cx="1554965" cy="1002916"/>
          </a:xfrm>
          <a:prstGeom prst="rect">
            <a:avLst/>
          </a:prstGeom>
          <a:noFill/>
          <a:ln>
            <a:noFill/>
          </a:ln>
        </p:spPr>
      </p:pic>
      <p:pic>
        <p:nvPicPr>
          <p:cNvPr id="62" name="Google Shape;62;p14"/>
          <p:cNvPicPr preferRelativeResize="0"/>
          <p:nvPr/>
        </p:nvPicPr>
        <p:blipFill>
          <a:blip r:embed="rId5">
            <a:alphaModFix/>
          </a:blip>
          <a:stretch>
            <a:fillRect/>
          </a:stretch>
        </p:blipFill>
        <p:spPr>
          <a:xfrm>
            <a:off x="3150446" y="1927294"/>
            <a:ext cx="1713176" cy="1002916"/>
          </a:xfrm>
          <a:prstGeom prst="rect">
            <a:avLst/>
          </a:prstGeom>
          <a:noFill/>
          <a:ln>
            <a:noFill/>
          </a:ln>
        </p:spPr>
      </p:pic>
      <p:pic>
        <p:nvPicPr>
          <p:cNvPr id="63" name="Google Shape;63;p14"/>
          <p:cNvPicPr preferRelativeResize="0"/>
          <p:nvPr/>
        </p:nvPicPr>
        <p:blipFill>
          <a:blip r:embed="rId6">
            <a:alphaModFix/>
          </a:blip>
          <a:stretch>
            <a:fillRect/>
          </a:stretch>
        </p:blipFill>
        <p:spPr>
          <a:xfrm>
            <a:off x="1552300" y="994561"/>
            <a:ext cx="1554960" cy="1365300"/>
          </a:xfrm>
          <a:prstGeom prst="rect">
            <a:avLst/>
          </a:prstGeom>
          <a:noFill/>
          <a:ln>
            <a:noFill/>
          </a:ln>
        </p:spPr>
      </p:pic>
      <p:pic>
        <p:nvPicPr>
          <p:cNvPr id="64" name="Google Shape;64;p14"/>
          <p:cNvPicPr preferRelativeResize="0"/>
          <p:nvPr/>
        </p:nvPicPr>
        <p:blipFill>
          <a:blip r:embed="rId7">
            <a:alphaModFix/>
          </a:blip>
          <a:stretch>
            <a:fillRect/>
          </a:stretch>
        </p:blipFill>
        <p:spPr>
          <a:xfrm>
            <a:off x="1676794" y="3092743"/>
            <a:ext cx="579263" cy="906647"/>
          </a:xfrm>
          <a:prstGeom prst="rect">
            <a:avLst/>
          </a:prstGeom>
          <a:noFill/>
          <a:ln>
            <a:noFill/>
          </a:ln>
        </p:spPr>
      </p:pic>
      <p:pic>
        <p:nvPicPr>
          <p:cNvPr id="65" name="Google Shape;65;p14"/>
          <p:cNvPicPr preferRelativeResize="0"/>
          <p:nvPr/>
        </p:nvPicPr>
        <p:blipFill>
          <a:blip r:embed="rId8">
            <a:alphaModFix/>
          </a:blip>
          <a:stretch>
            <a:fillRect/>
          </a:stretch>
        </p:blipFill>
        <p:spPr>
          <a:xfrm>
            <a:off x="3970210" y="3359391"/>
            <a:ext cx="543215" cy="906660"/>
          </a:xfrm>
          <a:prstGeom prst="rect">
            <a:avLst/>
          </a:prstGeom>
          <a:noFill/>
          <a:ln>
            <a:noFill/>
          </a:ln>
        </p:spPr>
      </p:pic>
      <p:pic>
        <p:nvPicPr>
          <p:cNvPr id="66" name="Google Shape;66;p14"/>
          <p:cNvPicPr preferRelativeResize="0"/>
          <p:nvPr/>
        </p:nvPicPr>
        <p:blipFill>
          <a:blip r:embed="rId9">
            <a:alphaModFix/>
          </a:blip>
          <a:stretch>
            <a:fillRect/>
          </a:stretch>
        </p:blipFill>
        <p:spPr>
          <a:xfrm>
            <a:off x="3241508" y="3092753"/>
            <a:ext cx="543215" cy="906645"/>
          </a:xfrm>
          <a:prstGeom prst="rect">
            <a:avLst/>
          </a:prstGeom>
          <a:noFill/>
          <a:ln>
            <a:noFill/>
          </a:ln>
        </p:spPr>
      </p:pic>
      <p:pic>
        <p:nvPicPr>
          <p:cNvPr id="67" name="Google Shape;67;p14"/>
          <p:cNvPicPr preferRelativeResize="0"/>
          <p:nvPr/>
        </p:nvPicPr>
        <p:blipFill>
          <a:blip r:embed="rId10">
            <a:alphaModFix/>
          </a:blip>
          <a:stretch>
            <a:fillRect/>
          </a:stretch>
        </p:blipFill>
        <p:spPr>
          <a:xfrm>
            <a:off x="2423517" y="3337353"/>
            <a:ext cx="543215" cy="906653"/>
          </a:xfrm>
          <a:prstGeom prst="rect">
            <a:avLst/>
          </a:prstGeom>
          <a:noFill/>
          <a:ln>
            <a:noFill/>
          </a:ln>
        </p:spPr>
      </p:pic>
      <p:pic>
        <p:nvPicPr>
          <p:cNvPr id="68" name="Google Shape;68;p14"/>
          <p:cNvPicPr preferRelativeResize="0"/>
          <p:nvPr/>
        </p:nvPicPr>
        <p:blipFill>
          <a:blip r:embed="rId11">
            <a:alphaModFix/>
          </a:blip>
          <a:stretch>
            <a:fillRect/>
          </a:stretch>
        </p:blipFill>
        <p:spPr>
          <a:xfrm>
            <a:off x="5053490" y="589183"/>
            <a:ext cx="1076973" cy="1363173"/>
          </a:xfrm>
          <a:prstGeom prst="rect">
            <a:avLst/>
          </a:prstGeom>
          <a:noFill/>
          <a:ln>
            <a:noFill/>
          </a:ln>
        </p:spPr>
      </p:pic>
      <p:pic>
        <p:nvPicPr>
          <p:cNvPr id="69" name="Google Shape;69;p14"/>
          <p:cNvPicPr preferRelativeResize="0"/>
          <p:nvPr/>
        </p:nvPicPr>
        <p:blipFill>
          <a:blip r:embed="rId12">
            <a:alphaModFix/>
          </a:blip>
          <a:stretch>
            <a:fillRect/>
          </a:stretch>
        </p:blipFill>
        <p:spPr>
          <a:xfrm>
            <a:off x="6211126" y="1140564"/>
            <a:ext cx="851674" cy="1073896"/>
          </a:xfrm>
          <a:prstGeom prst="rect">
            <a:avLst/>
          </a:prstGeom>
          <a:noFill/>
          <a:ln>
            <a:noFill/>
          </a:ln>
        </p:spPr>
      </p:pic>
      <p:pic>
        <p:nvPicPr>
          <p:cNvPr id="70" name="Google Shape;70;p14"/>
          <p:cNvPicPr preferRelativeResize="0"/>
          <p:nvPr/>
        </p:nvPicPr>
        <p:blipFill>
          <a:blip r:embed="rId13">
            <a:alphaModFix/>
          </a:blip>
          <a:stretch>
            <a:fillRect/>
          </a:stretch>
        </p:blipFill>
        <p:spPr>
          <a:xfrm>
            <a:off x="5254628" y="2317609"/>
            <a:ext cx="316737" cy="530589"/>
          </a:xfrm>
          <a:prstGeom prst="rect">
            <a:avLst/>
          </a:prstGeom>
          <a:noFill/>
          <a:ln>
            <a:noFill/>
          </a:ln>
        </p:spPr>
      </p:pic>
      <p:pic>
        <p:nvPicPr>
          <p:cNvPr id="71" name="Google Shape;71;p14"/>
          <p:cNvPicPr preferRelativeResize="0"/>
          <p:nvPr/>
        </p:nvPicPr>
        <p:blipFill>
          <a:blip r:embed="rId14">
            <a:alphaModFix/>
          </a:blip>
          <a:stretch>
            <a:fillRect/>
          </a:stretch>
        </p:blipFill>
        <p:spPr>
          <a:xfrm>
            <a:off x="6444950" y="2713573"/>
            <a:ext cx="316739" cy="472346"/>
          </a:xfrm>
          <a:prstGeom prst="rect">
            <a:avLst/>
          </a:prstGeom>
          <a:noFill/>
          <a:ln>
            <a:noFill/>
          </a:ln>
        </p:spPr>
      </p:pic>
      <p:pic>
        <p:nvPicPr>
          <p:cNvPr id="72" name="Google Shape;72;p14"/>
          <p:cNvPicPr preferRelativeResize="0"/>
          <p:nvPr/>
        </p:nvPicPr>
        <p:blipFill>
          <a:blip r:embed="rId15">
            <a:alphaModFix/>
          </a:blip>
          <a:stretch>
            <a:fillRect/>
          </a:stretch>
        </p:blipFill>
        <p:spPr>
          <a:xfrm>
            <a:off x="5845164" y="2540141"/>
            <a:ext cx="325984" cy="420440"/>
          </a:xfrm>
          <a:prstGeom prst="rect">
            <a:avLst/>
          </a:prstGeom>
          <a:noFill/>
          <a:ln>
            <a:noFill/>
          </a:ln>
        </p:spPr>
      </p:pic>
      <p:pic>
        <p:nvPicPr>
          <p:cNvPr id="73" name="Google Shape;73;p14"/>
          <p:cNvPicPr preferRelativeResize="0"/>
          <p:nvPr/>
        </p:nvPicPr>
        <p:blipFill>
          <a:blip r:embed="rId10">
            <a:alphaModFix/>
          </a:blip>
          <a:stretch>
            <a:fillRect/>
          </a:stretch>
        </p:blipFill>
        <p:spPr>
          <a:xfrm>
            <a:off x="4770160" y="3092743"/>
            <a:ext cx="543215" cy="906653"/>
          </a:xfrm>
          <a:prstGeom prst="rect">
            <a:avLst/>
          </a:prstGeom>
          <a:noFill/>
          <a:ln>
            <a:noFill/>
          </a:ln>
        </p:spPr>
      </p:pic>
      <p:pic>
        <p:nvPicPr>
          <p:cNvPr id="74" name="Google Shape;74;p14"/>
          <p:cNvPicPr preferRelativeResize="0"/>
          <p:nvPr/>
        </p:nvPicPr>
        <p:blipFill>
          <a:blip r:embed="rId7">
            <a:alphaModFix/>
          </a:blip>
          <a:stretch>
            <a:fillRect/>
          </a:stretch>
        </p:blipFill>
        <p:spPr>
          <a:xfrm>
            <a:off x="5516884" y="3297178"/>
            <a:ext cx="579263" cy="9066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descr="Image result for developer student club logo" id="79" name="Google Shape;79;p15"/>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80" name="Google Shape;80;p15"/>
          <p:cNvSpPr/>
          <p:nvPr/>
        </p:nvSpPr>
        <p:spPr>
          <a:xfrm>
            <a:off x="129225" y="9601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4">
            <a:alphaModFix/>
          </a:blip>
          <a:stretch>
            <a:fillRect/>
          </a:stretch>
        </p:blipFill>
        <p:spPr>
          <a:xfrm>
            <a:off x="1168188" y="1400902"/>
            <a:ext cx="865534" cy="558252"/>
          </a:xfrm>
          <a:prstGeom prst="rect">
            <a:avLst/>
          </a:prstGeom>
          <a:noFill/>
          <a:ln>
            <a:noFill/>
          </a:ln>
        </p:spPr>
      </p:pic>
      <p:pic>
        <p:nvPicPr>
          <p:cNvPr id="82" name="Google Shape;82;p15"/>
          <p:cNvPicPr preferRelativeResize="0"/>
          <p:nvPr/>
        </p:nvPicPr>
        <p:blipFill>
          <a:blip r:embed="rId5">
            <a:alphaModFix/>
          </a:blip>
          <a:stretch>
            <a:fillRect/>
          </a:stretch>
        </p:blipFill>
        <p:spPr>
          <a:xfrm>
            <a:off x="1166772" y="2145731"/>
            <a:ext cx="953605" cy="558250"/>
          </a:xfrm>
          <a:prstGeom prst="rect">
            <a:avLst/>
          </a:prstGeom>
          <a:noFill/>
          <a:ln>
            <a:noFill/>
          </a:ln>
        </p:spPr>
      </p:pic>
      <p:pic>
        <p:nvPicPr>
          <p:cNvPr id="83" name="Google Shape;83;p15"/>
          <p:cNvPicPr preferRelativeResize="0"/>
          <p:nvPr/>
        </p:nvPicPr>
        <p:blipFill>
          <a:blip r:embed="rId6">
            <a:alphaModFix/>
          </a:blip>
          <a:stretch>
            <a:fillRect/>
          </a:stretch>
        </p:blipFill>
        <p:spPr>
          <a:xfrm>
            <a:off x="277200" y="1626545"/>
            <a:ext cx="865536" cy="759964"/>
          </a:xfrm>
          <a:prstGeom prst="rect">
            <a:avLst/>
          </a:prstGeom>
          <a:noFill/>
          <a:ln>
            <a:noFill/>
          </a:ln>
        </p:spPr>
      </p:pic>
      <p:pic>
        <p:nvPicPr>
          <p:cNvPr id="84" name="Google Shape;84;p15"/>
          <p:cNvPicPr preferRelativeResize="0"/>
          <p:nvPr/>
        </p:nvPicPr>
        <p:blipFill>
          <a:blip r:embed="rId7">
            <a:alphaModFix/>
          </a:blip>
          <a:stretch>
            <a:fillRect/>
          </a:stretch>
        </p:blipFill>
        <p:spPr>
          <a:xfrm>
            <a:off x="346497" y="2794454"/>
            <a:ext cx="322433" cy="504665"/>
          </a:xfrm>
          <a:prstGeom prst="rect">
            <a:avLst/>
          </a:prstGeom>
          <a:noFill/>
          <a:ln>
            <a:noFill/>
          </a:ln>
        </p:spPr>
      </p:pic>
      <p:pic>
        <p:nvPicPr>
          <p:cNvPr id="85" name="Google Shape;85;p15"/>
          <p:cNvPicPr preferRelativeResize="0"/>
          <p:nvPr/>
        </p:nvPicPr>
        <p:blipFill>
          <a:blip r:embed="rId8">
            <a:alphaModFix/>
          </a:blip>
          <a:stretch>
            <a:fillRect/>
          </a:stretch>
        </p:blipFill>
        <p:spPr>
          <a:xfrm>
            <a:off x="1623076" y="2942878"/>
            <a:ext cx="302368" cy="504671"/>
          </a:xfrm>
          <a:prstGeom prst="rect">
            <a:avLst/>
          </a:prstGeom>
          <a:noFill/>
          <a:ln>
            <a:noFill/>
          </a:ln>
        </p:spPr>
      </p:pic>
      <p:pic>
        <p:nvPicPr>
          <p:cNvPr id="86" name="Google Shape;86;p15"/>
          <p:cNvPicPr preferRelativeResize="0"/>
          <p:nvPr/>
        </p:nvPicPr>
        <p:blipFill>
          <a:blip r:embed="rId9">
            <a:alphaModFix/>
          </a:blip>
          <a:stretch>
            <a:fillRect/>
          </a:stretch>
        </p:blipFill>
        <p:spPr>
          <a:xfrm>
            <a:off x="1217460" y="2794459"/>
            <a:ext cx="302368" cy="504664"/>
          </a:xfrm>
          <a:prstGeom prst="rect">
            <a:avLst/>
          </a:prstGeom>
          <a:noFill/>
          <a:ln>
            <a:noFill/>
          </a:ln>
        </p:spPr>
      </p:pic>
      <p:pic>
        <p:nvPicPr>
          <p:cNvPr id="87" name="Google Shape;87;p15"/>
          <p:cNvPicPr preferRelativeResize="0"/>
          <p:nvPr/>
        </p:nvPicPr>
        <p:blipFill>
          <a:blip r:embed="rId10">
            <a:alphaModFix/>
          </a:blip>
          <a:stretch>
            <a:fillRect/>
          </a:stretch>
        </p:blipFill>
        <p:spPr>
          <a:xfrm>
            <a:off x="762143" y="2930611"/>
            <a:ext cx="302368" cy="504671"/>
          </a:xfrm>
          <a:prstGeom prst="rect">
            <a:avLst/>
          </a:prstGeom>
          <a:noFill/>
          <a:ln>
            <a:noFill/>
          </a:ln>
        </p:spPr>
      </p:pic>
      <p:pic>
        <p:nvPicPr>
          <p:cNvPr id="88" name="Google Shape;88;p15"/>
          <p:cNvPicPr preferRelativeResize="0"/>
          <p:nvPr/>
        </p:nvPicPr>
        <p:blipFill>
          <a:blip r:embed="rId11">
            <a:alphaModFix/>
          </a:blip>
          <a:stretch>
            <a:fillRect/>
          </a:stretch>
        </p:blipFill>
        <p:spPr>
          <a:xfrm>
            <a:off x="2226059" y="1400901"/>
            <a:ext cx="599472" cy="758781"/>
          </a:xfrm>
          <a:prstGeom prst="rect">
            <a:avLst/>
          </a:prstGeom>
          <a:noFill/>
          <a:ln>
            <a:noFill/>
          </a:ln>
        </p:spPr>
      </p:pic>
      <p:pic>
        <p:nvPicPr>
          <p:cNvPr id="89" name="Google Shape;89;p15"/>
          <p:cNvPicPr preferRelativeResize="0"/>
          <p:nvPr/>
        </p:nvPicPr>
        <p:blipFill>
          <a:blip r:embed="rId12">
            <a:alphaModFix/>
          </a:blip>
          <a:stretch>
            <a:fillRect/>
          </a:stretch>
        </p:blipFill>
        <p:spPr>
          <a:xfrm>
            <a:off x="2870431" y="1707814"/>
            <a:ext cx="474066" cy="597760"/>
          </a:xfrm>
          <a:prstGeom prst="rect">
            <a:avLst/>
          </a:prstGeom>
          <a:noFill/>
          <a:ln>
            <a:noFill/>
          </a:ln>
        </p:spPr>
      </p:pic>
      <p:pic>
        <p:nvPicPr>
          <p:cNvPr id="90" name="Google Shape;90;p15"/>
          <p:cNvPicPr preferRelativeResize="0"/>
          <p:nvPr/>
        </p:nvPicPr>
        <p:blipFill>
          <a:blip r:embed="rId13">
            <a:alphaModFix/>
          </a:blip>
          <a:stretch>
            <a:fillRect/>
          </a:stretch>
        </p:blipFill>
        <p:spPr>
          <a:xfrm>
            <a:off x="2338018" y="2362992"/>
            <a:ext cx="176305" cy="295341"/>
          </a:xfrm>
          <a:prstGeom prst="rect">
            <a:avLst/>
          </a:prstGeom>
          <a:noFill/>
          <a:ln>
            <a:noFill/>
          </a:ln>
        </p:spPr>
      </p:pic>
      <p:pic>
        <p:nvPicPr>
          <p:cNvPr id="91" name="Google Shape;91;p15"/>
          <p:cNvPicPr preferRelativeResize="0"/>
          <p:nvPr/>
        </p:nvPicPr>
        <p:blipFill>
          <a:blip r:embed="rId14">
            <a:alphaModFix/>
          </a:blip>
          <a:stretch>
            <a:fillRect/>
          </a:stretch>
        </p:blipFill>
        <p:spPr>
          <a:xfrm>
            <a:off x="3000584" y="2583397"/>
            <a:ext cx="176306" cy="262922"/>
          </a:xfrm>
          <a:prstGeom prst="rect">
            <a:avLst/>
          </a:prstGeom>
          <a:noFill/>
          <a:ln>
            <a:noFill/>
          </a:ln>
        </p:spPr>
      </p:pic>
      <p:pic>
        <p:nvPicPr>
          <p:cNvPr id="92" name="Google Shape;92;p15"/>
          <p:cNvPicPr preferRelativeResize="0"/>
          <p:nvPr/>
        </p:nvPicPr>
        <p:blipFill>
          <a:blip r:embed="rId15">
            <a:alphaModFix/>
          </a:blip>
          <a:stretch>
            <a:fillRect/>
          </a:stretch>
        </p:blipFill>
        <p:spPr>
          <a:xfrm>
            <a:off x="2666727" y="2486859"/>
            <a:ext cx="181451" cy="234029"/>
          </a:xfrm>
          <a:prstGeom prst="rect">
            <a:avLst/>
          </a:prstGeom>
          <a:noFill/>
          <a:ln>
            <a:noFill/>
          </a:ln>
        </p:spPr>
      </p:pic>
      <p:pic>
        <p:nvPicPr>
          <p:cNvPr id="93" name="Google Shape;93;p15"/>
          <p:cNvPicPr preferRelativeResize="0"/>
          <p:nvPr/>
        </p:nvPicPr>
        <p:blipFill>
          <a:blip r:embed="rId10">
            <a:alphaModFix/>
          </a:blip>
          <a:stretch>
            <a:fillRect/>
          </a:stretch>
        </p:blipFill>
        <p:spPr>
          <a:xfrm>
            <a:off x="2068350" y="2794454"/>
            <a:ext cx="302368" cy="504671"/>
          </a:xfrm>
          <a:prstGeom prst="rect">
            <a:avLst/>
          </a:prstGeom>
          <a:noFill/>
          <a:ln>
            <a:noFill/>
          </a:ln>
        </p:spPr>
      </p:pic>
      <p:pic>
        <p:nvPicPr>
          <p:cNvPr id="94" name="Google Shape;94;p15"/>
          <p:cNvPicPr preferRelativeResize="0"/>
          <p:nvPr/>
        </p:nvPicPr>
        <p:blipFill>
          <a:blip r:embed="rId7">
            <a:alphaModFix/>
          </a:blip>
          <a:stretch>
            <a:fillRect/>
          </a:stretch>
        </p:blipFill>
        <p:spPr>
          <a:xfrm>
            <a:off x="2483997" y="2908248"/>
            <a:ext cx="322433" cy="504665"/>
          </a:xfrm>
          <a:prstGeom prst="rect">
            <a:avLst/>
          </a:prstGeom>
          <a:noFill/>
          <a:ln>
            <a:noFill/>
          </a:ln>
        </p:spPr>
      </p:pic>
      <p:sp>
        <p:nvSpPr>
          <p:cNvPr id="95" name="Google Shape;95;p15"/>
          <p:cNvSpPr txBox="1"/>
          <p:nvPr/>
        </p:nvSpPr>
        <p:spPr>
          <a:xfrm>
            <a:off x="129225" y="9601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96" name="Google Shape;96;p15"/>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98" name="Google Shape;98;p15"/>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102" name="Google Shape;102;p15"/>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103" name="Google Shape;103;p15"/>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descr="Cloud-Vision-API.png" id="104" name="Google Shape;104;p15"/>
          <p:cNvPicPr preferRelativeResize="0"/>
          <p:nvPr/>
        </p:nvPicPr>
        <p:blipFill rotWithShape="1">
          <a:blip r:embed="rId16">
            <a:alphaModFix/>
          </a:blip>
          <a:srcRect b="5092" l="0" r="0" t="5092"/>
          <a:stretch/>
        </p:blipFill>
        <p:spPr>
          <a:xfrm>
            <a:off x="6777135" y="3358971"/>
            <a:ext cx="530400" cy="476400"/>
          </a:xfrm>
          <a:prstGeom prst="rect">
            <a:avLst/>
          </a:prstGeom>
          <a:noFill/>
          <a:ln>
            <a:noFill/>
          </a:ln>
        </p:spPr>
      </p:pic>
      <p:pic>
        <p:nvPicPr>
          <p:cNvPr descr="Cloud-Video-Intelligence-API.png" id="105" name="Google Shape;105;p15"/>
          <p:cNvPicPr preferRelativeResize="0"/>
          <p:nvPr/>
        </p:nvPicPr>
        <p:blipFill rotWithShape="1">
          <a:blip r:embed="rId17">
            <a:alphaModFix/>
          </a:blip>
          <a:srcRect b="5092" l="0" r="0" t="5092"/>
          <a:stretch/>
        </p:blipFill>
        <p:spPr>
          <a:xfrm>
            <a:off x="8034157" y="3362546"/>
            <a:ext cx="530400" cy="476400"/>
          </a:xfrm>
          <a:prstGeom prst="rect">
            <a:avLst/>
          </a:prstGeom>
          <a:noFill/>
          <a:ln>
            <a:noFill/>
          </a:ln>
        </p:spPr>
      </p:pic>
      <p:pic>
        <p:nvPicPr>
          <p:cNvPr descr="Cloud-Speech-API.png" id="106" name="Google Shape;106;p15"/>
          <p:cNvPicPr preferRelativeResize="0"/>
          <p:nvPr/>
        </p:nvPicPr>
        <p:blipFill rotWithShape="1">
          <a:blip r:embed="rId18">
            <a:alphaModFix/>
          </a:blip>
          <a:srcRect b="5092" l="0" r="0" t="5092"/>
          <a:stretch/>
        </p:blipFill>
        <p:spPr>
          <a:xfrm>
            <a:off x="7405646" y="3362546"/>
            <a:ext cx="530400" cy="476400"/>
          </a:xfrm>
          <a:prstGeom prst="rect">
            <a:avLst/>
          </a:prstGeom>
          <a:noFill/>
          <a:ln>
            <a:noFill/>
          </a:ln>
        </p:spPr>
      </p:pic>
      <p:pic>
        <p:nvPicPr>
          <p:cNvPr descr="Image result for google maps platform" id="107" name="Google Shape;107;p15"/>
          <p:cNvPicPr preferRelativeResize="0"/>
          <p:nvPr/>
        </p:nvPicPr>
        <p:blipFill>
          <a:blip r:embed="rId19">
            <a:alphaModFix/>
          </a:blip>
          <a:stretch>
            <a:fillRect/>
          </a:stretch>
        </p:blipFill>
        <p:spPr>
          <a:xfrm>
            <a:off x="6709238" y="3838650"/>
            <a:ext cx="666175" cy="666175"/>
          </a:xfrm>
          <a:prstGeom prst="rect">
            <a:avLst/>
          </a:prstGeom>
          <a:noFill/>
          <a:ln>
            <a:noFill/>
          </a:ln>
        </p:spPr>
      </p:pic>
      <p:pic>
        <p:nvPicPr>
          <p:cNvPr descr="Image result for google slides logo" id="108" name="Google Shape;108;p15"/>
          <p:cNvPicPr preferRelativeResize="0"/>
          <p:nvPr/>
        </p:nvPicPr>
        <p:blipFill>
          <a:blip r:embed="rId20">
            <a:alphaModFix/>
          </a:blip>
          <a:stretch>
            <a:fillRect/>
          </a:stretch>
        </p:blipFill>
        <p:spPr>
          <a:xfrm>
            <a:off x="7477400" y="3918074"/>
            <a:ext cx="386900" cy="507314"/>
          </a:xfrm>
          <a:prstGeom prst="rect">
            <a:avLst/>
          </a:prstGeom>
          <a:noFill/>
          <a:ln>
            <a:noFill/>
          </a:ln>
        </p:spPr>
      </p:pic>
      <p:pic>
        <p:nvPicPr>
          <p:cNvPr descr="Image result for google docs logo" id="109" name="Google Shape;109;p15"/>
          <p:cNvPicPr preferRelativeResize="0"/>
          <p:nvPr/>
        </p:nvPicPr>
        <p:blipFill rotWithShape="1">
          <a:blip r:embed="rId21">
            <a:alphaModFix/>
          </a:blip>
          <a:srcRect b="0" l="23977" r="25007" t="0"/>
          <a:stretch/>
        </p:blipFill>
        <p:spPr>
          <a:xfrm>
            <a:off x="8105900" y="3919400"/>
            <a:ext cx="386892" cy="504675"/>
          </a:xfrm>
          <a:prstGeom prst="rect">
            <a:avLst/>
          </a:prstGeom>
          <a:noFill/>
          <a:ln>
            <a:noFill/>
          </a:ln>
        </p:spPr>
      </p:pic>
      <p:sp>
        <p:nvSpPr>
          <p:cNvPr id="110" name="Google Shape;110;p15"/>
          <p:cNvSpPr txBox="1"/>
          <p:nvPr/>
        </p:nvSpPr>
        <p:spPr>
          <a:xfrm>
            <a:off x="7392175" y="4285975"/>
            <a:ext cx="666000" cy="1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C4043"/>
                </a:solidFill>
                <a:latin typeface="Roboto"/>
                <a:ea typeface="Roboto"/>
                <a:cs typeface="Roboto"/>
                <a:sym typeface="Roboto"/>
              </a:rPr>
              <a:t>...</a:t>
            </a:r>
            <a:endParaRPr sz="2400">
              <a:solidFill>
                <a:srgbClr val="3C4043"/>
              </a:solidFill>
              <a:latin typeface="Roboto"/>
              <a:ea typeface="Roboto"/>
              <a:cs typeface="Roboto"/>
              <a:sym typeface="Roboto"/>
            </a:endParaRPr>
          </a:p>
        </p:txBody>
      </p:sp>
      <p:pic>
        <p:nvPicPr>
          <p:cNvPr descr="Cloud-Functions.png" id="111" name="Google Shape;111;p15"/>
          <p:cNvPicPr preferRelativeResize="0"/>
          <p:nvPr/>
        </p:nvPicPr>
        <p:blipFill rotWithShape="1">
          <a:blip r:embed="rId22">
            <a:alphaModFix/>
          </a:blip>
          <a:srcRect b="5092" l="0" r="0" t="5092"/>
          <a:stretch/>
        </p:blipFill>
        <p:spPr>
          <a:xfrm>
            <a:off x="7307292" y="1210313"/>
            <a:ext cx="711300" cy="639000"/>
          </a:xfrm>
          <a:prstGeom prst="rect">
            <a:avLst/>
          </a:prstGeom>
          <a:noFill/>
          <a:ln>
            <a:noFill/>
          </a:ln>
        </p:spPr>
      </p:pic>
      <p:pic>
        <p:nvPicPr>
          <p:cNvPr id="112" name="Google Shape;112;p15"/>
          <p:cNvPicPr preferRelativeResize="0"/>
          <p:nvPr/>
        </p:nvPicPr>
        <p:blipFill>
          <a:blip r:embed="rId23">
            <a:alphaModFix/>
          </a:blip>
          <a:stretch>
            <a:fillRect/>
          </a:stretch>
        </p:blipFill>
        <p:spPr>
          <a:xfrm>
            <a:off x="6587671" y="1763225"/>
            <a:ext cx="711288" cy="711291"/>
          </a:xfrm>
          <a:prstGeom prst="rect">
            <a:avLst/>
          </a:prstGeom>
          <a:noFill/>
          <a:ln>
            <a:noFill/>
          </a:ln>
        </p:spPr>
      </p:pic>
      <p:pic>
        <p:nvPicPr>
          <p:cNvPr descr="Container-Engine.png" id="113" name="Google Shape;113;p15"/>
          <p:cNvPicPr preferRelativeResize="0"/>
          <p:nvPr/>
        </p:nvPicPr>
        <p:blipFill rotWithShape="1">
          <a:blip r:embed="rId24">
            <a:alphaModFix/>
          </a:blip>
          <a:srcRect b="5092" l="0" r="0" t="5092"/>
          <a:stretch/>
        </p:blipFill>
        <p:spPr>
          <a:xfrm>
            <a:off x="5868032" y="1210313"/>
            <a:ext cx="711300" cy="639000"/>
          </a:xfrm>
          <a:prstGeom prst="rect">
            <a:avLst/>
          </a:prstGeom>
          <a:noFill/>
          <a:ln>
            <a:noFill/>
          </a:ln>
        </p:spPr>
      </p:pic>
      <p:pic>
        <p:nvPicPr>
          <p:cNvPr descr="App-Engine.png" id="114" name="Google Shape;114;p15"/>
          <p:cNvPicPr preferRelativeResize="0"/>
          <p:nvPr/>
        </p:nvPicPr>
        <p:blipFill rotWithShape="1">
          <a:blip r:embed="rId25">
            <a:alphaModFix/>
          </a:blip>
          <a:srcRect b="5092" l="0" r="0" t="5092"/>
          <a:stretch/>
        </p:blipFill>
        <p:spPr>
          <a:xfrm>
            <a:off x="5148365" y="1763222"/>
            <a:ext cx="711300" cy="639000"/>
          </a:xfrm>
          <a:prstGeom prst="rect">
            <a:avLst/>
          </a:prstGeom>
          <a:noFill/>
          <a:ln>
            <a:noFill/>
          </a:ln>
        </p:spPr>
      </p:pic>
      <p:pic>
        <p:nvPicPr>
          <p:cNvPr descr="Compute-Engine.png" id="115" name="Google Shape;115;p15"/>
          <p:cNvPicPr preferRelativeResize="0"/>
          <p:nvPr/>
        </p:nvPicPr>
        <p:blipFill rotWithShape="1">
          <a:blip r:embed="rId26">
            <a:alphaModFix/>
          </a:blip>
          <a:srcRect b="5092" l="0" r="0" t="5092"/>
          <a:stretch/>
        </p:blipFill>
        <p:spPr>
          <a:xfrm>
            <a:off x="4428727" y="1210332"/>
            <a:ext cx="711300" cy="639000"/>
          </a:xfrm>
          <a:prstGeom prst="rect">
            <a:avLst/>
          </a:prstGeom>
          <a:noFill/>
          <a:ln>
            <a:noFill/>
          </a:ln>
        </p:spPr>
      </p:pic>
      <p:pic>
        <p:nvPicPr>
          <p:cNvPr descr="Image result for firebase functions" id="116" name="Google Shape;116;p15"/>
          <p:cNvPicPr preferRelativeResize="0"/>
          <p:nvPr/>
        </p:nvPicPr>
        <p:blipFill>
          <a:blip r:embed="rId27">
            <a:alphaModFix/>
          </a:blip>
          <a:stretch>
            <a:fillRect/>
          </a:stretch>
        </p:blipFill>
        <p:spPr>
          <a:xfrm>
            <a:off x="7877310" y="1849334"/>
            <a:ext cx="711288" cy="711291"/>
          </a:xfrm>
          <a:prstGeom prst="rect">
            <a:avLst/>
          </a:prstGeom>
          <a:noFill/>
          <a:ln>
            <a:noFill/>
          </a:ln>
        </p:spPr>
      </p:pic>
      <p:pic>
        <p:nvPicPr>
          <p:cNvPr descr="Cloud-Datastore.png" id="117" name="Google Shape;117;p15"/>
          <p:cNvPicPr preferRelativeResize="0"/>
          <p:nvPr/>
        </p:nvPicPr>
        <p:blipFill rotWithShape="1">
          <a:blip r:embed="rId28">
            <a:alphaModFix/>
          </a:blip>
          <a:srcRect b="5092" l="0" r="0" t="5092"/>
          <a:stretch/>
        </p:blipFill>
        <p:spPr>
          <a:xfrm>
            <a:off x="4397123" y="3320495"/>
            <a:ext cx="609000" cy="546900"/>
          </a:xfrm>
          <a:prstGeom prst="rect">
            <a:avLst/>
          </a:prstGeom>
          <a:noFill/>
          <a:ln>
            <a:noFill/>
          </a:ln>
        </p:spPr>
      </p:pic>
      <p:pic>
        <p:nvPicPr>
          <p:cNvPr descr="Cloud-SQL.png" id="118" name="Google Shape;118;p15"/>
          <p:cNvPicPr preferRelativeResize="0"/>
          <p:nvPr/>
        </p:nvPicPr>
        <p:blipFill rotWithShape="1">
          <a:blip r:embed="rId29">
            <a:alphaModFix/>
          </a:blip>
          <a:srcRect b="5092" l="0" r="0" t="5092"/>
          <a:stretch/>
        </p:blipFill>
        <p:spPr>
          <a:xfrm>
            <a:off x="4794835" y="3910552"/>
            <a:ext cx="609000" cy="546900"/>
          </a:xfrm>
          <a:prstGeom prst="rect">
            <a:avLst/>
          </a:prstGeom>
          <a:noFill/>
          <a:ln>
            <a:noFill/>
          </a:ln>
        </p:spPr>
      </p:pic>
      <p:pic>
        <p:nvPicPr>
          <p:cNvPr descr="Cloud-Spanner.png" id="119" name="Google Shape;119;p15"/>
          <p:cNvPicPr preferRelativeResize="0"/>
          <p:nvPr/>
        </p:nvPicPr>
        <p:blipFill rotWithShape="1">
          <a:blip r:embed="rId30">
            <a:alphaModFix/>
          </a:blip>
          <a:srcRect b="5092" l="0" r="0" t="5092"/>
          <a:stretch/>
        </p:blipFill>
        <p:spPr>
          <a:xfrm>
            <a:off x="5272059" y="3320500"/>
            <a:ext cx="609000" cy="546900"/>
          </a:xfrm>
          <a:prstGeom prst="rect">
            <a:avLst/>
          </a:prstGeom>
          <a:noFill/>
          <a:ln>
            <a:noFill/>
          </a:ln>
        </p:spPr>
      </p:pic>
      <p:pic>
        <p:nvPicPr>
          <p:cNvPr id="120" name="Google Shape;120;p15"/>
          <p:cNvPicPr preferRelativeResize="0"/>
          <p:nvPr/>
        </p:nvPicPr>
        <p:blipFill rotWithShape="1">
          <a:blip r:embed="rId31">
            <a:alphaModFix/>
          </a:blip>
          <a:srcRect b="0" l="-260" r="33544" t="14288"/>
          <a:stretch/>
        </p:blipFill>
        <p:spPr>
          <a:xfrm>
            <a:off x="5694613" y="3910566"/>
            <a:ext cx="609000" cy="546900"/>
          </a:xfrm>
          <a:prstGeom prst="rect">
            <a:avLst/>
          </a:prstGeom>
          <a:noFill/>
          <a:ln>
            <a:noFill/>
          </a:ln>
        </p:spPr>
      </p:pic>
      <p:sp>
        <p:nvSpPr>
          <p:cNvPr id="121" name="Google Shape;121;p15"/>
          <p:cNvSpPr txBox="1"/>
          <p:nvPr/>
        </p:nvSpPr>
        <p:spPr>
          <a:xfrm>
            <a:off x="4887350" y="4272000"/>
            <a:ext cx="666000" cy="1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C4043"/>
                </a:solidFill>
                <a:latin typeface="Roboto"/>
                <a:ea typeface="Roboto"/>
                <a:cs typeface="Roboto"/>
                <a:sym typeface="Roboto"/>
              </a:rPr>
              <a:t>...</a:t>
            </a:r>
            <a:endParaRPr sz="2400">
              <a:solidFill>
                <a:srgbClr val="3C4043"/>
              </a:solidFill>
              <a:latin typeface="Roboto"/>
              <a:ea typeface="Roboto"/>
              <a:cs typeface="Roboto"/>
              <a:sym typeface="Roboto"/>
            </a:endParaRPr>
          </a:p>
        </p:txBody>
      </p:sp>
      <p:sp>
        <p:nvSpPr>
          <p:cNvPr id="122" name="Google Shape;122;p15"/>
          <p:cNvSpPr txBox="1"/>
          <p:nvPr/>
        </p:nvSpPr>
        <p:spPr>
          <a:xfrm>
            <a:off x="6010500" y="2132800"/>
            <a:ext cx="666000" cy="1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C4043"/>
                </a:solidFill>
                <a:latin typeface="Roboto"/>
                <a:ea typeface="Roboto"/>
                <a:cs typeface="Roboto"/>
                <a:sym typeface="Roboto"/>
              </a:rPr>
              <a:t>...</a:t>
            </a:r>
            <a:endParaRPr sz="2400">
              <a:solidFill>
                <a:srgbClr val="3C40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descr="Image result for developer student club logo" id="127" name="Google Shape;127;p16"/>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28" name="Google Shape;128;p16"/>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a:t>
            </a:r>
            <a:r>
              <a:rPr b="1" lang="en" sz="2400">
                <a:solidFill>
                  <a:schemeClr val="lt1"/>
                </a:solidFill>
                <a:highlight>
                  <a:srgbClr val="4285F4"/>
                </a:highlight>
                <a:latin typeface="Google Sans"/>
                <a:ea typeface="Google Sans"/>
                <a:cs typeface="Google Sans"/>
                <a:sym typeface="Google Sans"/>
              </a:rPr>
              <a:t>hoto-sharing app</a:t>
            </a:r>
            <a:endParaRPr b="1" sz="1000">
              <a:solidFill>
                <a:schemeClr val="lt1"/>
              </a:solidFill>
              <a:highlight>
                <a:srgbClr val="4285F4"/>
              </a:highlight>
              <a:latin typeface="Google Sans"/>
              <a:ea typeface="Google Sans"/>
              <a:cs typeface="Google Sans"/>
              <a:sym typeface="Google Sans"/>
            </a:endParaRPr>
          </a:p>
        </p:txBody>
      </p:sp>
      <p:sp>
        <p:nvSpPr>
          <p:cNvPr id="129" name="Google Shape;129;p16"/>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131" name="Google Shape;131;p16"/>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133" name="Google Shape;133;p16"/>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137" name="Google Shape;137;p16"/>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138" name="Google Shape;138;p16"/>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descr="Image result for developer student club logo" id="143" name="Google Shape;143;p17"/>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44" name="Google Shape;144;p17"/>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photo-sharing app</a:t>
            </a:r>
            <a:endParaRPr b="1" sz="1000">
              <a:solidFill>
                <a:schemeClr val="lt1"/>
              </a:solidFill>
              <a:highlight>
                <a:srgbClr val="4285F4"/>
              </a:highlight>
              <a:latin typeface="Google Sans"/>
              <a:ea typeface="Google Sans"/>
              <a:cs typeface="Google Sans"/>
              <a:sym typeface="Google Sans"/>
            </a:endParaRPr>
          </a:p>
        </p:txBody>
      </p:sp>
      <p:sp>
        <p:nvSpPr>
          <p:cNvPr id="145" name="Google Shape;145;p17"/>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147" name="Google Shape;147;p17"/>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149" name="Google Shape;149;p17"/>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153" name="Google Shape;153;p17"/>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154" name="Google Shape;154;p17"/>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id="155" name="Google Shape;155;p17"/>
          <p:cNvPicPr preferRelativeResize="0"/>
          <p:nvPr/>
        </p:nvPicPr>
        <p:blipFill>
          <a:blip r:embed="rId4">
            <a:alphaModFix/>
          </a:blip>
          <a:stretch>
            <a:fillRect/>
          </a:stretch>
        </p:blipFill>
        <p:spPr>
          <a:xfrm>
            <a:off x="1661163" y="2524420"/>
            <a:ext cx="865536" cy="759964"/>
          </a:xfrm>
          <a:prstGeom prst="rect">
            <a:avLst/>
          </a:prstGeom>
          <a:noFill/>
          <a:ln>
            <a:noFill/>
          </a:ln>
        </p:spPr>
      </p:pic>
      <p:pic>
        <p:nvPicPr>
          <p:cNvPr descr="Cloud-Functions.png" id="156" name="Google Shape;156;p17"/>
          <p:cNvPicPr preferRelativeResize="0"/>
          <p:nvPr/>
        </p:nvPicPr>
        <p:blipFill rotWithShape="1">
          <a:blip r:embed="rId5">
            <a:alphaModFix/>
          </a:blip>
          <a:srcRect b="5092" l="0" r="0" t="5092"/>
          <a:stretch/>
        </p:blipFill>
        <p:spPr>
          <a:xfrm>
            <a:off x="6185667" y="1417288"/>
            <a:ext cx="711300" cy="639000"/>
          </a:xfrm>
          <a:prstGeom prst="rect">
            <a:avLst/>
          </a:prstGeom>
          <a:noFill/>
          <a:ln>
            <a:noFill/>
          </a:ln>
        </p:spPr>
      </p:pic>
      <p:pic>
        <p:nvPicPr>
          <p:cNvPr id="157" name="Google Shape;157;p17"/>
          <p:cNvPicPr preferRelativeResize="0"/>
          <p:nvPr/>
        </p:nvPicPr>
        <p:blipFill>
          <a:blip r:embed="rId6">
            <a:alphaModFix/>
          </a:blip>
          <a:stretch>
            <a:fillRect/>
          </a:stretch>
        </p:blipFill>
        <p:spPr>
          <a:xfrm>
            <a:off x="5593375" y="3582925"/>
            <a:ext cx="609000" cy="609000"/>
          </a:xfrm>
          <a:prstGeom prst="rect">
            <a:avLst/>
          </a:prstGeom>
          <a:noFill/>
          <a:ln>
            <a:noFill/>
          </a:ln>
        </p:spPr>
      </p:pic>
      <p:pic>
        <p:nvPicPr>
          <p:cNvPr id="158" name="Google Shape;158;p17"/>
          <p:cNvPicPr preferRelativeResize="0"/>
          <p:nvPr/>
        </p:nvPicPr>
        <p:blipFill rotWithShape="1">
          <a:blip r:embed="rId7">
            <a:alphaModFix/>
          </a:blip>
          <a:srcRect b="0" l="19691" r="25102" t="0"/>
          <a:stretch/>
        </p:blipFill>
        <p:spPr>
          <a:xfrm>
            <a:off x="4571990" y="3564525"/>
            <a:ext cx="485510" cy="609000"/>
          </a:xfrm>
          <a:prstGeom prst="rect">
            <a:avLst/>
          </a:prstGeom>
          <a:noFill/>
          <a:ln>
            <a:noFill/>
          </a:ln>
        </p:spPr>
      </p:pic>
      <p:sp>
        <p:nvSpPr>
          <p:cNvPr id="159" name="Google Shape;159;p17"/>
          <p:cNvSpPr txBox="1"/>
          <p:nvPr/>
        </p:nvSpPr>
        <p:spPr>
          <a:xfrm>
            <a:off x="5974475" y="205630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Functions</a:t>
            </a:r>
            <a:endParaRPr sz="1100">
              <a:solidFill>
                <a:srgbClr val="3C4043"/>
              </a:solidFill>
              <a:latin typeface="Google Sans Medium"/>
              <a:ea typeface="Google Sans Medium"/>
              <a:cs typeface="Google Sans Medium"/>
              <a:sym typeface="Google Sans Medium"/>
            </a:endParaRPr>
          </a:p>
        </p:txBody>
      </p:sp>
      <p:sp>
        <p:nvSpPr>
          <p:cNvPr id="160" name="Google Shape;160;p17"/>
          <p:cNvSpPr txBox="1"/>
          <p:nvPr/>
        </p:nvSpPr>
        <p:spPr>
          <a:xfrm>
            <a:off x="4247900"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Firestore</a:t>
            </a:r>
            <a:endParaRPr sz="1100">
              <a:solidFill>
                <a:srgbClr val="3C4043"/>
              </a:solidFill>
              <a:latin typeface="Google Sans Medium"/>
              <a:ea typeface="Google Sans Medium"/>
              <a:cs typeface="Google Sans Medium"/>
              <a:sym typeface="Google Sans Medium"/>
            </a:endParaRPr>
          </a:p>
        </p:txBody>
      </p:sp>
      <p:sp>
        <p:nvSpPr>
          <p:cNvPr id="161" name="Google Shape;161;p17"/>
          <p:cNvSpPr txBox="1"/>
          <p:nvPr/>
        </p:nvSpPr>
        <p:spPr>
          <a:xfrm>
            <a:off x="5331025" y="419192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Storage</a:t>
            </a:r>
            <a:endParaRPr sz="1100">
              <a:solidFill>
                <a:srgbClr val="3C4043"/>
              </a:solidFill>
              <a:latin typeface="Google Sans Medium"/>
              <a:ea typeface="Google Sans Medium"/>
              <a:cs typeface="Google Sans Medium"/>
              <a:sym typeface="Google Sans Medium"/>
            </a:endParaRPr>
          </a:p>
        </p:txBody>
      </p:sp>
      <p:sp>
        <p:nvSpPr>
          <p:cNvPr id="162" name="Google Shape;162;p17"/>
          <p:cNvSpPr txBox="1"/>
          <p:nvPr/>
        </p:nvSpPr>
        <p:spPr>
          <a:xfrm>
            <a:off x="1527088" y="328437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Web</a:t>
            </a:r>
            <a:endParaRPr sz="11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descr="Image result for developer student club logo" id="167" name="Google Shape;167;p18"/>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68" name="Google Shape;168;p18"/>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170" name="Google Shape;170;p18"/>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172" name="Google Shape;172;p18"/>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176" name="Google Shape;176;p18"/>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177" name="Google Shape;177;p18"/>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descr="Cloud-Vision-API.png" id="178" name="Google Shape;178;p18"/>
          <p:cNvPicPr preferRelativeResize="0"/>
          <p:nvPr/>
        </p:nvPicPr>
        <p:blipFill rotWithShape="1">
          <a:blip r:embed="rId4">
            <a:alphaModFix/>
          </a:blip>
          <a:srcRect b="5092" l="0" r="0" t="5092"/>
          <a:stretch/>
        </p:blipFill>
        <p:spPr>
          <a:xfrm>
            <a:off x="7516635" y="3630821"/>
            <a:ext cx="530400" cy="476400"/>
          </a:xfrm>
          <a:prstGeom prst="rect">
            <a:avLst/>
          </a:prstGeom>
          <a:noFill/>
          <a:ln>
            <a:noFill/>
          </a:ln>
        </p:spPr>
      </p:pic>
      <p:pic>
        <p:nvPicPr>
          <p:cNvPr id="179" name="Google Shape;179;p18"/>
          <p:cNvPicPr preferRelativeResize="0"/>
          <p:nvPr/>
        </p:nvPicPr>
        <p:blipFill>
          <a:blip r:embed="rId5">
            <a:alphaModFix/>
          </a:blip>
          <a:stretch>
            <a:fillRect/>
          </a:stretch>
        </p:blipFill>
        <p:spPr>
          <a:xfrm>
            <a:off x="1661163" y="2524420"/>
            <a:ext cx="865536" cy="759964"/>
          </a:xfrm>
          <a:prstGeom prst="rect">
            <a:avLst/>
          </a:prstGeom>
          <a:noFill/>
          <a:ln>
            <a:noFill/>
          </a:ln>
        </p:spPr>
      </p:pic>
      <p:pic>
        <p:nvPicPr>
          <p:cNvPr descr="Cloud-Functions.png" id="180" name="Google Shape;180;p18"/>
          <p:cNvPicPr preferRelativeResize="0"/>
          <p:nvPr/>
        </p:nvPicPr>
        <p:blipFill rotWithShape="1">
          <a:blip r:embed="rId6">
            <a:alphaModFix/>
          </a:blip>
          <a:srcRect b="5092" l="0" r="0" t="5092"/>
          <a:stretch/>
        </p:blipFill>
        <p:spPr>
          <a:xfrm>
            <a:off x="6185667" y="1417288"/>
            <a:ext cx="711300" cy="639000"/>
          </a:xfrm>
          <a:prstGeom prst="rect">
            <a:avLst/>
          </a:prstGeom>
          <a:noFill/>
          <a:ln>
            <a:noFill/>
          </a:ln>
        </p:spPr>
      </p:pic>
      <p:pic>
        <p:nvPicPr>
          <p:cNvPr id="181" name="Google Shape;181;p18"/>
          <p:cNvPicPr preferRelativeResize="0"/>
          <p:nvPr/>
        </p:nvPicPr>
        <p:blipFill>
          <a:blip r:embed="rId7">
            <a:alphaModFix/>
          </a:blip>
          <a:stretch>
            <a:fillRect/>
          </a:stretch>
        </p:blipFill>
        <p:spPr>
          <a:xfrm>
            <a:off x="5593375" y="3582925"/>
            <a:ext cx="609000" cy="609000"/>
          </a:xfrm>
          <a:prstGeom prst="rect">
            <a:avLst/>
          </a:prstGeom>
          <a:noFill/>
          <a:ln>
            <a:noFill/>
          </a:ln>
        </p:spPr>
      </p:pic>
      <p:pic>
        <p:nvPicPr>
          <p:cNvPr id="182" name="Google Shape;182;p18"/>
          <p:cNvPicPr preferRelativeResize="0"/>
          <p:nvPr/>
        </p:nvPicPr>
        <p:blipFill rotWithShape="1">
          <a:blip r:embed="rId8">
            <a:alphaModFix/>
          </a:blip>
          <a:srcRect b="0" l="19691" r="25102" t="0"/>
          <a:stretch/>
        </p:blipFill>
        <p:spPr>
          <a:xfrm>
            <a:off x="4571990" y="3564525"/>
            <a:ext cx="485510" cy="609000"/>
          </a:xfrm>
          <a:prstGeom prst="rect">
            <a:avLst/>
          </a:prstGeom>
          <a:noFill/>
          <a:ln>
            <a:noFill/>
          </a:ln>
        </p:spPr>
      </p:pic>
      <p:sp>
        <p:nvSpPr>
          <p:cNvPr id="183" name="Google Shape;183;p18"/>
          <p:cNvSpPr txBox="1"/>
          <p:nvPr/>
        </p:nvSpPr>
        <p:spPr>
          <a:xfrm>
            <a:off x="5974475" y="205630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Functions</a:t>
            </a:r>
            <a:endParaRPr sz="1100">
              <a:solidFill>
                <a:srgbClr val="3C4043"/>
              </a:solidFill>
              <a:latin typeface="Google Sans Medium"/>
              <a:ea typeface="Google Sans Medium"/>
              <a:cs typeface="Google Sans Medium"/>
              <a:sym typeface="Google Sans Medium"/>
            </a:endParaRPr>
          </a:p>
        </p:txBody>
      </p:sp>
      <p:sp>
        <p:nvSpPr>
          <p:cNvPr id="184" name="Google Shape;184;p18"/>
          <p:cNvSpPr txBox="1"/>
          <p:nvPr/>
        </p:nvSpPr>
        <p:spPr>
          <a:xfrm>
            <a:off x="4247900"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Firestore</a:t>
            </a:r>
            <a:endParaRPr sz="1100">
              <a:solidFill>
                <a:srgbClr val="3C4043"/>
              </a:solidFill>
              <a:latin typeface="Google Sans Medium"/>
              <a:ea typeface="Google Sans Medium"/>
              <a:cs typeface="Google Sans Medium"/>
              <a:sym typeface="Google Sans Medium"/>
            </a:endParaRPr>
          </a:p>
        </p:txBody>
      </p:sp>
      <p:sp>
        <p:nvSpPr>
          <p:cNvPr id="185" name="Google Shape;185;p18"/>
          <p:cNvSpPr txBox="1"/>
          <p:nvPr/>
        </p:nvSpPr>
        <p:spPr>
          <a:xfrm>
            <a:off x="5331025" y="419192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Storage</a:t>
            </a:r>
            <a:endParaRPr sz="1100">
              <a:solidFill>
                <a:srgbClr val="3C4043"/>
              </a:solidFill>
              <a:latin typeface="Google Sans Medium"/>
              <a:ea typeface="Google Sans Medium"/>
              <a:cs typeface="Google Sans Medium"/>
              <a:sym typeface="Google Sans Medium"/>
            </a:endParaRPr>
          </a:p>
        </p:txBody>
      </p:sp>
      <p:sp>
        <p:nvSpPr>
          <p:cNvPr id="186" name="Google Shape;186;p18"/>
          <p:cNvSpPr txBox="1"/>
          <p:nvPr/>
        </p:nvSpPr>
        <p:spPr>
          <a:xfrm>
            <a:off x="1527088" y="328437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Web</a:t>
            </a:r>
            <a:endParaRPr sz="1100">
              <a:solidFill>
                <a:srgbClr val="3C4043"/>
              </a:solidFill>
              <a:latin typeface="Google Sans Medium"/>
              <a:ea typeface="Google Sans Medium"/>
              <a:cs typeface="Google Sans Medium"/>
              <a:sym typeface="Google Sans Medium"/>
            </a:endParaRPr>
          </a:p>
        </p:txBody>
      </p:sp>
      <p:sp>
        <p:nvSpPr>
          <p:cNvPr id="187" name="Google Shape;187;p18"/>
          <p:cNvSpPr txBox="1"/>
          <p:nvPr/>
        </p:nvSpPr>
        <p:spPr>
          <a:xfrm>
            <a:off x="7214975"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Vision API</a:t>
            </a:r>
            <a:endParaRPr sz="1100">
              <a:solidFill>
                <a:srgbClr val="3C4043"/>
              </a:solidFill>
              <a:latin typeface="Google Sans Medium"/>
              <a:ea typeface="Google Sans Medium"/>
              <a:cs typeface="Google Sans Medium"/>
              <a:sym typeface="Google Sans Medium"/>
            </a:endParaRPr>
          </a:p>
        </p:txBody>
      </p:sp>
      <p:sp>
        <p:nvSpPr>
          <p:cNvPr id="188" name="Google Shape;188;p18"/>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photo-sharing app</a:t>
            </a:r>
            <a:endParaRPr b="1" sz="10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descr="Image result for developer student club logo" id="193" name="Google Shape;193;p19"/>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194" name="Google Shape;194;p19"/>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196" name="Google Shape;196;p19"/>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198" name="Google Shape;198;p19"/>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202" name="Google Shape;202;p19"/>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203" name="Google Shape;203;p19"/>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descr="Cloud-Vision-API.png" id="204" name="Google Shape;204;p19"/>
          <p:cNvPicPr preferRelativeResize="0"/>
          <p:nvPr/>
        </p:nvPicPr>
        <p:blipFill rotWithShape="1">
          <a:blip r:embed="rId4">
            <a:alphaModFix/>
          </a:blip>
          <a:srcRect b="5092" l="0" r="0" t="5092"/>
          <a:stretch/>
        </p:blipFill>
        <p:spPr>
          <a:xfrm>
            <a:off x="7516635" y="3630821"/>
            <a:ext cx="530400" cy="476400"/>
          </a:xfrm>
          <a:prstGeom prst="rect">
            <a:avLst/>
          </a:prstGeom>
          <a:noFill/>
          <a:ln>
            <a:noFill/>
          </a:ln>
        </p:spPr>
      </p:pic>
      <p:pic>
        <p:nvPicPr>
          <p:cNvPr id="205" name="Google Shape;205;p19"/>
          <p:cNvPicPr preferRelativeResize="0"/>
          <p:nvPr/>
        </p:nvPicPr>
        <p:blipFill>
          <a:blip r:embed="rId5">
            <a:alphaModFix/>
          </a:blip>
          <a:stretch>
            <a:fillRect/>
          </a:stretch>
        </p:blipFill>
        <p:spPr>
          <a:xfrm>
            <a:off x="1661163" y="2524420"/>
            <a:ext cx="865536" cy="759964"/>
          </a:xfrm>
          <a:prstGeom prst="rect">
            <a:avLst/>
          </a:prstGeom>
          <a:noFill/>
          <a:ln>
            <a:noFill/>
          </a:ln>
        </p:spPr>
      </p:pic>
      <p:pic>
        <p:nvPicPr>
          <p:cNvPr id="206" name="Google Shape;206;p19"/>
          <p:cNvPicPr preferRelativeResize="0"/>
          <p:nvPr/>
        </p:nvPicPr>
        <p:blipFill>
          <a:blip r:embed="rId6">
            <a:alphaModFix/>
          </a:blip>
          <a:stretch>
            <a:fillRect/>
          </a:stretch>
        </p:blipFill>
        <p:spPr>
          <a:xfrm>
            <a:off x="5593375" y="3582925"/>
            <a:ext cx="609000" cy="609000"/>
          </a:xfrm>
          <a:prstGeom prst="rect">
            <a:avLst/>
          </a:prstGeom>
          <a:noFill/>
          <a:ln>
            <a:noFill/>
          </a:ln>
        </p:spPr>
      </p:pic>
      <p:pic>
        <p:nvPicPr>
          <p:cNvPr id="207" name="Google Shape;207;p19"/>
          <p:cNvPicPr preferRelativeResize="0"/>
          <p:nvPr/>
        </p:nvPicPr>
        <p:blipFill rotWithShape="1">
          <a:blip r:embed="rId7">
            <a:alphaModFix/>
          </a:blip>
          <a:srcRect b="0" l="19691" r="25102" t="0"/>
          <a:stretch/>
        </p:blipFill>
        <p:spPr>
          <a:xfrm>
            <a:off x="4571990" y="3564525"/>
            <a:ext cx="485510" cy="609000"/>
          </a:xfrm>
          <a:prstGeom prst="rect">
            <a:avLst/>
          </a:prstGeom>
          <a:noFill/>
          <a:ln>
            <a:noFill/>
          </a:ln>
        </p:spPr>
      </p:pic>
      <p:sp>
        <p:nvSpPr>
          <p:cNvPr id="208" name="Google Shape;208;p19"/>
          <p:cNvSpPr txBox="1"/>
          <p:nvPr/>
        </p:nvSpPr>
        <p:spPr>
          <a:xfrm>
            <a:off x="4247900"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Firestore</a:t>
            </a:r>
            <a:endParaRPr sz="1100">
              <a:solidFill>
                <a:srgbClr val="3C4043"/>
              </a:solidFill>
              <a:latin typeface="Google Sans Medium"/>
              <a:ea typeface="Google Sans Medium"/>
              <a:cs typeface="Google Sans Medium"/>
              <a:sym typeface="Google Sans Medium"/>
            </a:endParaRPr>
          </a:p>
        </p:txBody>
      </p:sp>
      <p:sp>
        <p:nvSpPr>
          <p:cNvPr id="209" name="Google Shape;209;p19"/>
          <p:cNvSpPr txBox="1"/>
          <p:nvPr/>
        </p:nvSpPr>
        <p:spPr>
          <a:xfrm>
            <a:off x="5331025" y="419192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Storage</a:t>
            </a:r>
            <a:endParaRPr sz="1100">
              <a:solidFill>
                <a:srgbClr val="3C4043"/>
              </a:solidFill>
              <a:latin typeface="Google Sans Medium"/>
              <a:ea typeface="Google Sans Medium"/>
              <a:cs typeface="Google Sans Medium"/>
              <a:sym typeface="Google Sans Medium"/>
            </a:endParaRPr>
          </a:p>
        </p:txBody>
      </p:sp>
      <p:sp>
        <p:nvSpPr>
          <p:cNvPr id="210" name="Google Shape;210;p19"/>
          <p:cNvSpPr txBox="1"/>
          <p:nvPr/>
        </p:nvSpPr>
        <p:spPr>
          <a:xfrm>
            <a:off x="1527088" y="328437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Web</a:t>
            </a:r>
            <a:endParaRPr sz="1100">
              <a:solidFill>
                <a:srgbClr val="3C4043"/>
              </a:solidFill>
              <a:latin typeface="Google Sans Medium"/>
              <a:ea typeface="Google Sans Medium"/>
              <a:cs typeface="Google Sans Medium"/>
              <a:sym typeface="Google Sans Medium"/>
            </a:endParaRPr>
          </a:p>
        </p:txBody>
      </p:sp>
      <p:sp>
        <p:nvSpPr>
          <p:cNvPr id="211" name="Google Shape;211;p19"/>
          <p:cNvSpPr txBox="1"/>
          <p:nvPr/>
        </p:nvSpPr>
        <p:spPr>
          <a:xfrm>
            <a:off x="7214975"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Vision API</a:t>
            </a:r>
            <a:endParaRPr sz="1100">
              <a:solidFill>
                <a:srgbClr val="3C4043"/>
              </a:solidFill>
              <a:latin typeface="Google Sans Medium"/>
              <a:ea typeface="Google Sans Medium"/>
              <a:cs typeface="Google Sans Medium"/>
              <a:sym typeface="Google Sans Medium"/>
            </a:endParaRPr>
          </a:p>
        </p:txBody>
      </p:sp>
      <p:pic>
        <p:nvPicPr>
          <p:cNvPr descr="App-Engine.png" id="212" name="Google Shape;212;p19"/>
          <p:cNvPicPr preferRelativeResize="0"/>
          <p:nvPr/>
        </p:nvPicPr>
        <p:blipFill rotWithShape="1">
          <a:blip r:embed="rId8">
            <a:alphaModFix/>
          </a:blip>
          <a:srcRect b="5092" l="0" r="0" t="5092"/>
          <a:stretch/>
        </p:blipFill>
        <p:spPr>
          <a:xfrm>
            <a:off x="4983715" y="1417297"/>
            <a:ext cx="711300" cy="639000"/>
          </a:xfrm>
          <a:prstGeom prst="rect">
            <a:avLst/>
          </a:prstGeom>
          <a:noFill/>
          <a:ln>
            <a:noFill/>
          </a:ln>
        </p:spPr>
      </p:pic>
      <p:sp>
        <p:nvSpPr>
          <p:cNvPr id="213" name="Google Shape;213;p19"/>
          <p:cNvSpPr txBox="1"/>
          <p:nvPr/>
        </p:nvSpPr>
        <p:spPr>
          <a:xfrm>
            <a:off x="4772525" y="205630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App Engine Standard</a:t>
            </a:r>
            <a:endParaRPr sz="1100">
              <a:solidFill>
                <a:srgbClr val="3C4043"/>
              </a:solidFill>
              <a:latin typeface="Google Sans Medium"/>
              <a:ea typeface="Google Sans Medium"/>
              <a:cs typeface="Google Sans Medium"/>
              <a:sym typeface="Google Sans Medium"/>
            </a:endParaRPr>
          </a:p>
        </p:txBody>
      </p:sp>
      <p:sp>
        <p:nvSpPr>
          <p:cNvPr id="214" name="Google Shape;214;p19"/>
          <p:cNvSpPr txBox="1"/>
          <p:nvPr/>
        </p:nvSpPr>
        <p:spPr>
          <a:xfrm>
            <a:off x="5982425" y="1618275"/>
            <a:ext cx="3780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a:t>
            </a:r>
            <a:endParaRPr>
              <a:latin typeface="Google Sans"/>
              <a:ea typeface="Google Sans"/>
              <a:cs typeface="Google Sans"/>
              <a:sym typeface="Google Sans"/>
            </a:endParaRPr>
          </a:p>
        </p:txBody>
      </p:sp>
      <p:sp>
        <p:nvSpPr>
          <p:cNvPr id="215" name="Google Shape;215;p19"/>
          <p:cNvSpPr txBox="1"/>
          <p:nvPr/>
        </p:nvSpPr>
        <p:spPr>
          <a:xfrm>
            <a:off x="6676500" y="1417300"/>
            <a:ext cx="19425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Django </a:t>
            </a:r>
            <a:r>
              <a:rPr lang="en" sz="1200">
                <a:latin typeface="Google Sans"/>
                <a:ea typeface="Google Sans"/>
                <a:cs typeface="Google Sans"/>
                <a:sym typeface="Google Sans"/>
              </a:rPr>
              <a:t>(Python)</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Express.js</a:t>
            </a:r>
            <a:r>
              <a:rPr lang="en" sz="1200">
                <a:latin typeface="Google Sans"/>
                <a:ea typeface="Google Sans"/>
                <a:cs typeface="Google Sans"/>
                <a:sym typeface="Google Sans"/>
              </a:rPr>
              <a:t> (Node.js)</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Ruby on Rails</a:t>
            </a:r>
            <a:r>
              <a:rPr lang="en" sz="1200">
                <a:latin typeface="Google Sans"/>
                <a:ea typeface="Google Sans"/>
                <a:cs typeface="Google Sans"/>
                <a:sym typeface="Google Sans"/>
              </a:rPr>
              <a:t> (Ruby)</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Spring</a:t>
            </a:r>
            <a:r>
              <a:rPr lang="en" sz="1200">
                <a:latin typeface="Google Sans"/>
                <a:ea typeface="Google Sans"/>
                <a:cs typeface="Google Sans"/>
                <a:sym typeface="Google Sans"/>
              </a:rPr>
              <a:t> (Java)</a:t>
            </a:r>
            <a:endParaRPr sz="1200">
              <a:latin typeface="Google Sans"/>
              <a:ea typeface="Google Sans"/>
              <a:cs typeface="Google Sans"/>
              <a:sym typeface="Google Sans"/>
            </a:endParaRPr>
          </a:p>
          <a:p>
            <a:pPr indent="0" lvl="0" marL="0" rtl="0" algn="l">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p:txBody>
      </p:sp>
      <p:sp>
        <p:nvSpPr>
          <p:cNvPr id="216" name="Google Shape;216;p19"/>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photo-sharing app</a:t>
            </a:r>
            <a:endParaRPr b="1" sz="10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descr="Image result for developer student club logo" id="221" name="Google Shape;221;p20"/>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222" name="Google Shape;222;p20"/>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224" name="Google Shape;224;p20"/>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226" name="Google Shape;226;p20"/>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230" name="Google Shape;230;p20"/>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231" name="Google Shape;231;p20"/>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descr="Cloud-Vision-API.png" id="232" name="Google Shape;232;p20"/>
          <p:cNvPicPr preferRelativeResize="0"/>
          <p:nvPr/>
        </p:nvPicPr>
        <p:blipFill rotWithShape="1">
          <a:blip r:embed="rId4">
            <a:alphaModFix/>
          </a:blip>
          <a:srcRect b="5092" l="0" r="0" t="5092"/>
          <a:stretch/>
        </p:blipFill>
        <p:spPr>
          <a:xfrm>
            <a:off x="7516635" y="3630821"/>
            <a:ext cx="530400" cy="476400"/>
          </a:xfrm>
          <a:prstGeom prst="rect">
            <a:avLst/>
          </a:prstGeom>
          <a:noFill/>
          <a:ln>
            <a:noFill/>
          </a:ln>
        </p:spPr>
      </p:pic>
      <p:pic>
        <p:nvPicPr>
          <p:cNvPr id="233" name="Google Shape;233;p20"/>
          <p:cNvPicPr preferRelativeResize="0"/>
          <p:nvPr/>
        </p:nvPicPr>
        <p:blipFill>
          <a:blip r:embed="rId5">
            <a:alphaModFix/>
          </a:blip>
          <a:stretch>
            <a:fillRect/>
          </a:stretch>
        </p:blipFill>
        <p:spPr>
          <a:xfrm>
            <a:off x="1661163" y="2524420"/>
            <a:ext cx="865536" cy="759964"/>
          </a:xfrm>
          <a:prstGeom prst="rect">
            <a:avLst/>
          </a:prstGeom>
          <a:noFill/>
          <a:ln>
            <a:noFill/>
          </a:ln>
        </p:spPr>
      </p:pic>
      <p:pic>
        <p:nvPicPr>
          <p:cNvPr id="234" name="Google Shape;234;p20"/>
          <p:cNvPicPr preferRelativeResize="0"/>
          <p:nvPr/>
        </p:nvPicPr>
        <p:blipFill>
          <a:blip r:embed="rId6">
            <a:alphaModFix/>
          </a:blip>
          <a:stretch>
            <a:fillRect/>
          </a:stretch>
        </p:blipFill>
        <p:spPr>
          <a:xfrm>
            <a:off x="5593375" y="3582925"/>
            <a:ext cx="609000" cy="609000"/>
          </a:xfrm>
          <a:prstGeom prst="rect">
            <a:avLst/>
          </a:prstGeom>
          <a:noFill/>
          <a:ln>
            <a:noFill/>
          </a:ln>
        </p:spPr>
      </p:pic>
      <p:pic>
        <p:nvPicPr>
          <p:cNvPr id="235" name="Google Shape;235;p20"/>
          <p:cNvPicPr preferRelativeResize="0"/>
          <p:nvPr/>
        </p:nvPicPr>
        <p:blipFill rotWithShape="1">
          <a:blip r:embed="rId7">
            <a:alphaModFix/>
          </a:blip>
          <a:srcRect b="0" l="19691" r="25102" t="0"/>
          <a:stretch/>
        </p:blipFill>
        <p:spPr>
          <a:xfrm>
            <a:off x="4571990" y="3564525"/>
            <a:ext cx="485510" cy="609000"/>
          </a:xfrm>
          <a:prstGeom prst="rect">
            <a:avLst/>
          </a:prstGeom>
          <a:noFill/>
          <a:ln>
            <a:noFill/>
          </a:ln>
        </p:spPr>
      </p:pic>
      <p:sp>
        <p:nvSpPr>
          <p:cNvPr id="236" name="Google Shape;236;p20"/>
          <p:cNvSpPr txBox="1"/>
          <p:nvPr/>
        </p:nvSpPr>
        <p:spPr>
          <a:xfrm>
            <a:off x="4247900"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Firestore</a:t>
            </a:r>
            <a:endParaRPr sz="1100">
              <a:solidFill>
                <a:srgbClr val="3C4043"/>
              </a:solidFill>
              <a:latin typeface="Google Sans Medium"/>
              <a:ea typeface="Google Sans Medium"/>
              <a:cs typeface="Google Sans Medium"/>
              <a:sym typeface="Google Sans Medium"/>
            </a:endParaRPr>
          </a:p>
        </p:txBody>
      </p:sp>
      <p:sp>
        <p:nvSpPr>
          <p:cNvPr id="237" name="Google Shape;237;p20"/>
          <p:cNvSpPr txBox="1"/>
          <p:nvPr/>
        </p:nvSpPr>
        <p:spPr>
          <a:xfrm>
            <a:off x="5331025" y="419192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Storage</a:t>
            </a:r>
            <a:endParaRPr sz="1100">
              <a:solidFill>
                <a:srgbClr val="3C4043"/>
              </a:solidFill>
              <a:latin typeface="Google Sans Medium"/>
              <a:ea typeface="Google Sans Medium"/>
              <a:cs typeface="Google Sans Medium"/>
              <a:sym typeface="Google Sans Medium"/>
            </a:endParaRPr>
          </a:p>
        </p:txBody>
      </p:sp>
      <p:sp>
        <p:nvSpPr>
          <p:cNvPr id="238" name="Google Shape;238;p20"/>
          <p:cNvSpPr txBox="1"/>
          <p:nvPr/>
        </p:nvSpPr>
        <p:spPr>
          <a:xfrm>
            <a:off x="1527088" y="328437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Web</a:t>
            </a:r>
            <a:endParaRPr sz="1100">
              <a:solidFill>
                <a:srgbClr val="3C4043"/>
              </a:solidFill>
              <a:latin typeface="Google Sans Medium"/>
              <a:ea typeface="Google Sans Medium"/>
              <a:cs typeface="Google Sans Medium"/>
              <a:sym typeface="Google Sans Medium"/>
            </a:endParaRPr>
          </a:p>
        </p:txBody>
      </p:sp>
      <p:sp>
        <p:nvSpPr>
          <p:cNvPr id="239" name="Google Shape;239;p20"/>
          <p:cNvSpPr txBox="1"/>
          <p:nvPr/>
        </p:nvSpPr>
        <p:spPr>
          <a:xfrm>
            <a:off x="7214975"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Vision API</a:t>
            </a:r>
            <a:endParaRPr sz="1100">
              <a:solidFill>
                <a:srgbClr val="3C4043"/>
              </a:solidFill>
              <a:latin typeface="Google Sans Medium"/>
              <a:ea typeface="Google Sans Medium"/>
              <a:cs typeface="Google Sans Medium"/>
              <a:sym typeface="Google Sans Medium"/>
            </a:endParaRPr>
          </a:p>
        </p:txBody>
      </p:sp>
      <p:pic>
        <p:nvPicPr>
          <p:cNvPr descr="App-Engine.png" id="240" name="Google Shape;240;p20"/>
          <p:cNvPicPr preferRelativeResize="0"/>
          <p:nvPr/>
        </p:nvPicPr>
        <p:blipFill rotWithShape="1">
          <a:blip r:embed="rId8">
            <a:alphaModFix/>
          </a:blip>
          <a:srcRect b="5092" l="0" r="0" t="5092"/>
          <a:stretch/>
        </p:blipFill>
        <p:spPr>
          <a:xfrm>
            <a:off x="4983715" y="1417297"/>
            <a:ext cx="711300" cy="639000"/>
          </a:xfrm>
          <a:prstGeom prst="rect">
            <a:avLst/>
          </a:prstGeom>
          <a:noFill/>
          <a:ln>
            <a:noFill/>
          </a:ln>
        </p:spPr>
      </p:pic>
      <p:sp>
        <p:nvSpPr>
          <p:cNvPr id="241" name="Google Shape;241;p20"/>
          <p:cNvSpPr txBox="1"/>
          <p:nvPr/>
        </p:nvSpPr>
        <p:spPr>
          <a:xfrm>
            <a:off x="4772525" y="205630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App Engine </a:t>
            </a:r>
            <a:r>
              <a:rPr b="1" lang="en" sz="1100">
                <a:solidFill>
                  <a:srgbClr val="3C4043"/>
                </a:solidFill>
                <a:latin typeface="Google Sans"/>
                <a:ea typeface="Google Sans"/>
                <a:cs typeface="Google Sans"/>
                <a:sym typeface="Google Sans"/>
              </a:rPr>
              <a:t>Flexible</a:t>
            </a:r>
            <a:endParaRPr b="1" sz="1100">
              <a:solidFill>
                <a:srgbClr val="3C4043"/>
              </a:solidFill>
              <a:latin typeface="Google Sans"/>
              <a:ea typeface="Google Sans"/>
              <a:cs typeface="Google Sans"/>
              <a:sym typeface="Google Sans"/>
            </a:endParaRPr>
          </a:p>
        </p:txBody>
      </p:sp>
      <p:sp>
        <p:nvSpPr>
          <p:cNvPr id="242" name="Google Shape;242;p20"/>
          <p:cNvSpPr txBox="1"/>
          <p:nvPr/>
        </p:nvSpPr>
        <p:spPr>
          <a:xfrm>
            <a:off x="5982425" y="1618275"/>
            <a:ext cx="3780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a:t>
            </a:r>
            <a:endParaRPr>
              <a:latin typeface="Google Sans"/>
              <a:ea typeface="Google Sans"/>
              <a:cs typeface="Google Sans"/>
              <a:sym typeface="Google Sans"/>
            </a:endParaRPr>
          </a:p>
        </p:txBody>
      </p:sp>
      <p:sp>
        <p:nvSpPr>
          <p:cNvPr id="243" name="Google Shape;243;p20"/>
          <p:cNvSpPr txBox="1"/>
          <p:nvPr/>
        </p:nvSpPr>
        <p:spPr>
          <a:xfrm>
            <a:off x="6676500" y="1417300"/>
            <a:ext cx="19425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Django </a:t>
            </a:r>
            <a:r>
              <a:rPr lang="en" sz="1200">
                <a:latin typeface="Google Sans"/>
                <a:ea typeface="Google Sans"/>
                <a:cs typeface="Google Sans"/>
                <a:sym typeface="Google Sans"/>
              </a:rPr>
              <a:t>(Python)</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Express.js</a:t>
            </a:r>
            <a:r>
              <a:rPr lang="en" sz="1200">
                <a:latin typeface="Google Sans"/>
                <a:ea typeface="Google Sans"/>
                <a:cs typeface="Google Sans"/>
                <a:sym typeface="Google Sans"/>
              </a:rPr>
              <a:t> (Node.js)</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Ruby on Rails</a:t>
            </a:r>
            <a:r>
              <a:rPr lang="en" sz="1200">
                <a:latin typeface="Google Sans"/>
                <a:ea typeface="Google Sans"/>
                <a:cs typeface="Google Sans"/>
                <a:sym typeface="Google Sans"/>
              </a:rPr>
              <a:t> (Ruby)</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Spring</a:t>
            </a:r>
            <a:r>
              <a:rPr lang="en" sz="1200">
                <a:latin typeface="Google Sans"/>
                <a:ea typeface="Google Sans"/>
                <a:cs typeface="Google Sans"/>
                <a:sym typeface="Google Sans"/>
              </a:rPr>
              <a:t> (Java)</a:t>
            </a:r>
            <a:endParaRPr sz="1200">
              <a:latin typeface="Google Sans"/>
              <a:ea typeface="Google Sans"/>
              <a:cs typeface="Google Sans"/>
              <a:sym typeface="Google Sans"/>
            </a:endParaRPr>
          </a:p>
          <a:p>
            <a:pPr indent="0" lvl="0" marL="0" rtl="0" algn="l">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p:txBody>
      </p:sp>
      <p:sp>
        <p:nvSpPr>
          <p:cNvPr id="244" name="Google Shape;244;p20"/>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photo-sharing app</a:t>
            </a:r>
            <a:endParaRPr b="1" sz="10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descr="Image result for developer student club logo" id="249" name="Google Shape;249;p21"/>
          <p:cNvPicPr preferRelativeResize="0"/>
          <p:nvPr/>
        </p:nvPicPr>
        <p:blipFill rotWithShape="1">
          <a:blip r:embed="rId3">
            <a:alphaModFix/>
          </a:blip>
          <a:srcRect b="32485" l="13414" r="14310" t="32460"/>
          <a:stretch/>
        </p:blipFill>
        <p:spPr>
          <a:xfrm>
            <a:off x="509475" y="4436450"/>
            <a:ext cx="692750" cy="336000"/>
          </a:xfrm>
          <a:prstGeom prst="rect">
            <a:avLst/>
          </a:prstGeom>
          <a:noFill/>
          <a:ln>
            <a:noFill/>
          </a:ln>
        </p:spPr>
      </p:pic>
      <p:sp>
        <p:nvSpPr>
          <p:cNvPr id="250" name="Google Shape;250;p21"/>
          <p:cNvSpPr/>
          <p:nvPr/>
        </p:nvSpPr>
        <p:spPr>
          <a:xfrm>
            <a:off x="357825" y="1569700"/>
            <a:ext cx="3472200" cy="2669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nvSpPr>
        <p:spPr>
          <a:xfrm>
            <a:off x="357825" y="1569700"/>
            <a:ext cx="2386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Front-end (client)</a:t>
            </a:r>
            <a:endParaRPr b="1" sz="1800">
              <a:solidFill>
                <a:srgbClr val="3C4043"/>
              </a:solidFill>
              <a:latin typeface="Open Sans"/>
              <a:ea typeface="Open Sans"/>
              <a:cs typeface="Open Sans"/>
              <a:sym typeface="Open Sans"/>
            </a:endParaRPr>
          </a:p>
        </p:txBody>
      </p:sp>
      <p:sp>
        <p:nvSpPr>
          <p:cNvPr id="252" name="Google Shape;252;p21"/>
          <p:cNvSpPr/>
          <p:nvPr/>
        </p:nvSpPr>
        <p:spPr>
          <a:xfrm>
            <a:off x="4105850" y="88150"/>
            <a:ext cx="4837200" cy="4952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txBox="1"/>
          <p:nvPr/>
        </p:nvSpPr>
        <p:spPr>
          <a:xfrm>
            <a:off x="4105850" y="88150"/>
            <a:ext cx="219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Back-end (server)</a:t>
            </a:r>
            <a:endParaRPr b="1" sz="1800">
              <a:solidFill>
                <a:srgbClr val="3C4043"/>
              </a:solidFill>
              <a:latin typeface="Open Sans"/>
              <a:ea typeface="Open Sans"/>
              <a:cs typeface="Open Sans"/>
              <a:sym typeface="Open Sans"/>
            </a:endParaRPr>
          </a:p>
        </p:txBody>
      </p:sp>
      <p:sp>
        <p:nvSpPr>
          <p:cNvPr id="254" name="Google Shape;254;p21"/>
          <p:cNvSpPr/>
          <p:nvPr/>
        </p:nvSpPr>
        <p:spPr>
          <a:xfrm>
            <a:off x="4268825" y="704519"/>
            <a:ext cx="45450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4268825"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6676500" y="2846325"/>
            <a:ext cx="2141100" cy="1953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txBox="1"/>
          <p:nvPr/>
        </p:nvSpPr>
        <p:spPr>
          <a:xfrm>
            <a:off x="4268825" y="70452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Running Code</a:t>
            </a:r>
            <a:endParaRPr b="1" sz="1800">
              <a:solidFill>
                <a:srgbClr val="3C4043"/>
              </a:solidFill>
              <a:latin typeface="Open Sans"/>
              <a:ea typeface="Open Sans"/>
              <a:cs typeface="Open Sans"/>
              <a:sym typeface="Open Sans"/>
            </a:endParaRPr>
          </a:p>
        </p:txBody>
      </p:sp>
      <p:sp>
        <p:nvSpPr>
          <p:cNvPr id="258" name="Google Shape;258;p21"/>
          <p:cNvSpPr txBox="1"/>
          <p:nvPr/>
        </p:nvSpPr>
        <p:spPr>
          <a:xfrm>
            <a:off x="4298350" y="2870375"/>
            <a:ext cx="1817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Data Storage</a:t>
            </a:r>
            <a:endParaRPr b="1" sz="1800">
              <a:solidFill>
                <a:srgbClr val="3C4043"/>
              </a:solidFill>
              <a:latin typeface="Open Sans"/>
              <a:ea typeface="Open Sans"/>
              <a:cs typeface="Open Sans"/>
              <a:sym typeface="Open Sans"/>
            </a:endParaRPr>
          </a:p>
        </p:txBody>
      </p:sp>
      <p:sp>
        <p:nvSpPr>
          <p:cNvPr id="259" name="Google Shape;259;p21"/>
          <p:cNvSpPr txBox="1"/>
          <p:nvPr/>
        </p:nvSpPr>
        <p:spPr>
          <a:xfrm>
            <a:off x="6676500" y="2870388"/>
            <a:ext cx="1906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Open Sans"/>
                <a:ea typeface="Open Sans"/>
                <a:cs typeface="Open Sans"/>
                <a:sym typeface="Open Sans"/>
              </a:rPr>
              <a:t>Other Services</a:t>
            </a:r>
            <a:endParaRPr b="1" sz="1800">
              <a:solidFill>
                <a:srgbClr val="3C4043"/>
              </a:solidFill>
              <a:latin typeface="Open Sans"/>
              <a:ea typeface="Open Sans"/>
              <a:cs typeface="Open Sans"/>
              <a:sym typeface="Open Sans"/>
            </a:endParaRPr>
          </a:p>
        </p:txBody>
      </p:sp>
      <p:pic>
        <p:nvPicPr>
          <p:cNvPr descr="Cloud-Vision-API.png" id="260" name="Google Shape;260;p21"/>
          <p:cNvPicPr preferRelativeResize="0"/>
          <p:nvPr/>
        </p:nvPicPr>
        <p:blipFill rotWithShape="1">
          <a:blip r:embed="rId4">
            <a:alphaModFix/>
          </a:blip>
          <a:srcRect b="5092" l="0" r="0" t="5092"/>
          <a:stretch/>
        </p:blipFill>
        <p:spPr>
          <a:xfrm>
            <a:off x="7516635" y="3630821"/>
            <a:ext cx="530400" cy="476400"/>
          </a:xfrm>
          <a:prstGeom prst="rect">
            <a:avLst/>
          </a:prstGeom>
          <a:noFill/>
          <a:ln>
            <a:noFill/>
          </a:ln>
        </p:spPr>
      </p:pic>
      <p:pic>
        <p:nvPicPr>
          <p:cNvPr id="261" name="Google Shape;261;p21"/>
          <p:cNvPicPr preferRelativeResize="0"/>
          <p:nvPr/>
        </p:nvPicPr>
        <p:blipFill>
          <a:blip r:embed="rId5">
            <a:alphaModFix/>
          </a:blip>
          <a:stretch>
            <a:fillRect/>
          </a:stretch>
        </p:blipFill>
        <p:spPr>
          <a:xfrm>
            <a:off x="5593375" y="3582925"/>
            <a:ext cx="609000" cy="609000"/>
          </a:xfrm>
          <a:prstGeom prst="rect">
            <a:avLst/>
          </a:prstGeom>
          <a:noFill/>
          <a:ln>
            <a:noFill/>
          </a:ln>
        </p:spPr>
      </p:pic>
      <p:pic>
        <p:nvPicPr>
          <p:cNvPr id="262" name="Google Shape;262;p21"/>
          <p:cNvPicPr preferRelativeResize="0"/>
          <p:nvPr/>
        </p:nvPicPr>
        <p:blipFill rotWithShape="1">
          <a:blip r:embed="rId6">
            <a:alphaModFix/>
          </a:blip>
          <a:srcRect b="0" l="19691" r="25102" t="0"/>
          <a:stretch/>
        </p:blipFill>
        <p:spPr>
          <a:xfrm>
            <a:off x="4571990" y="3564525"/>
            <a:ext cx="485510" cy="609000"/>
          </a:xfrm>
          <a:prstGeom prst="rect">
            <a:avLst/>
          </a:prstGeom>
          <a:noFill/>
          <a:ln>
            <a:noFill/>
          </a:ln>
        </p:spPr>
      </p:pic>
      <p:sp>
        <p:nvSpPr>
          <p:cNvPr id="263" name="Google Shape;263;p21"/>
          <p:cNvSpPr txBox="1"/>
          <p:nvPr/>
        </p:nvSpPr>
        <p:spPr>
          <a:xfrm>
            <a:off x="4247900"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Firestore</a:t>
            </a:r>
            <a:endParaRPr sz="1100">
              <a:solidFill>
                <a:srgbClr val="3C4043"/>
              </a:solidFill>
              <a:latin typeface="Google Sans Medium"/>
              <a:ea typeface="Google Sans Medium"/>
              <a:cs typeface="Google Sans Medium"/>
              <a:sym typeface="Google Sans Medium"/>
            </a:endParaRPr>
          </a:p>
        </p:txBody>
      </p:sp>
      <p:sp>
        <p:nvSpPr>
          <p:cNvPr id="264" name="Google Shape;264;p21"/>
          <p:cNvSpPr txBox="1"/>
          <p:nvPr/>
        </p:nvSpPr>
        <p:spPr>
          <a:xfrm>
            <a:off x="5331025" y="4191925"/>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Firebase Storage</a:t>
            </a:r>
            <a:endParaRPr sz="1100">
              <a:solidFill>
                <a:srgbClr val="3C4043"/>
              </a:solidFill>
              <a:latin typeface="Google Sans Medium"/>
              <a:ea typeface="Google Sans Medium"/>
              <a:cs typeface="Google Sans Medium"/>
              <a:sym typeface="Google Sans Medium"/>
            </a:endParaRPr>
          </a:p>
        </p:txBody>
      </p:sp>
      <p:sp>
        <p:nvSpPr>
          <p:cNvPr id="265" name="Google Shape;265;p21"/>
          <p:cNvSpPr txBox="1"/>
          <p:nvPr/>
        </p:nvSpPr>
        <p:spPr>
          <a:xfrm>
            <a:off x="7214975" y="410225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Cloud Vision API</a:t>
            </a:r>
            <a:endParaRPr sz="1100">
              <a:solidFill>
                <a:srgbClr val="3C4043"/>
              </a:solidFill>
              <a:latin typeface="Google Sans Medium"/>
              <a:ea typeface="Google Sans Medium"/>
              <a:cs typeface="Google Sans Medium"/>
              <a:sym typeface="Google Sans Medium"/>
            </a:endParaRPr>
          </a:p>
        </p:txBody>
      </p:sp>
      <p:pic>
        <p:nvPicPr>
          <p:cNvPr descr="App-Engine.png" id="266" name="Google Shape;266;p21"/>
          <p:cNvPicPr preferRelativeResize="0"/>
          <p:nvPr/>
        </p:nvPicPr>
        <p:blipFill rotWithShape="1">
          <a:blip r:embed="rId7">
            <a:alphaModFix/>
          </a:blip>
          <a:srcRect b="5092" l="0" r="0" t="5092"/>
          <a:stretch/>
        </p:blipFill>
        <p:spPr>
          <a:xfrm>
            <a:off x="4983715" y="1417297"/>
            <a:ext cx="711300" cy="639000"/>
          </a:xfrm>
          <a:prstGeom prst="rect">
            <a:avLst/>
          </a:prstGeom>
          <a:noFill/>
          <a:ln>
            <a:noFill/>
          </a:ln>
        </p:spPr>
      </p:pic>
      <p:sp>
        <p:nvSpPr>
          <p:cNvPr id="267" name="Google Shape;267;p21"/>
          <p:cNvSpPr txBox="1"/>
          <p:nvPr/>
        </p:nvSpPr>
        <p:spPr>
          <a:xfrm>
            <a:off x="4772525" y="2056300"/>
            <a:ext cx="1133700" cy="3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4043"/>
                </a:solidFill>
                <a:latin typeface="Google Sans Medium"/>
                <a:ea typeface="Google Sans Medium"/>
                <a:cs typeface="Google Sans Medium"/>
                <a:sym typeface="Google Sans Medium"/>
              </a:rPr>
              <a:t>App Engine </a:t>
            </a:r>
            <a:r>
              <a:rPr b="1" lang="en" sz="1100">
                <a:solidFill>
                  <a:srgbClr val="3C4043"/>
                </a:solidFill>
                <a:latin typeface="Google Sans"/>
                <a:ea typeface="Google Sans"/>
                <a:cs typeface="Google Sans"/>
                <a:sym typeface="Google Sans"/>
              </a:rPr>
              <a:t>Flexible</a:t>
            </a:r>
            <a:endParaRPr b="1" sz="1100">
              <a:solidFill>
                <a:srgbClr val="3C4043"/>
              </a:solidFill>
              <a:latin typeface="Google Sans"/>
              <a:ea typeface="Google Sans"/>
              <a:cs typeface="Google Sans"/>
              <a:sym typeface="Google Sans"/>
            </a:endParaRPr>
          </a:p>
        </p:txBody>
      </p:sp>
      <p:sp>
        <p:nvSpPr>
          <p:cNvPr id="268" name="Google Shape;268;p21"/>
          <p:cNvSpPr txBox="1"/>
          <p:nvPr/>
        </p:nvSpPr>
        <p:spPr>
          <a:xfrm>
            <a:off x="5982425" y="1618275"/>
            <a:ext cx="3780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a:t>
            </a:r>
            <a:endParaRPr>
              <a:latin typeface="Google Sans"/>
              <a:ea typeface="Google Sans"/>
              <a:cs typeface="Google Sans"/>
              <a:sym typeface="Google Sans"/>
            </a:endParaRPr>
          </a:p>
        </p:txBody>
      </p:sp>
      <p:sp>
        <p:nvSpPr>
          <p:cNvPr id="269" name="Google Shape;269;p21"/>
          <p:cNvSpPr txBox="1"/>
          <p:nvPr/>
        </p:nvSpPr>
        <p:spPr>
          <a:xfrm>
            <a:off x="6676500" y="1417300"/>
            <a:ext cx="19425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Django </a:t>
            </a:r>
            <a:r>
              <a:rPr lang="en" sz="1200">
                <a:latin typeface="Google Sans"/>
                <a:ea typeface="Google Sans"/>
                <a:cs typeface="Google Sans"/>
                <a:sym typeface="Google Sans"/>
              </a:rPr>
              <a:t>(Python)</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Express.js</a:t>
            </a:r>
            <a:r>
              <a:rPr lang="en" sz="1200">
                <a:latin typeface="Google Sans"/>
                <a:ea typeface="Google Sans"/>
                <a:cs typeface="Google Sans"/>
                <a:sym typeface="Google Sans"/>
              </a:rPr>
              <a:t> (Node.js)</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Ruby on Rails</a:t>
            </a:r>
            <a:r>
              <a:rPr lang="en" sz="1200">
                <a:latin typeface="Google Sans"/>
                <a:ea typeface="Google Sans"/>
                <a:cs typeface="Google Sans"/>
                <a:sym typeface="Google Sans"/>
              </a:rPr>
              <a:t> (Ruby)</a:t>
            </a:r>
            <a:endParaRPr sz="1200">
              <a:latin typeface="Google Sans"/>
              <a:ea typeface="Google Sans"/>
              <a:cs typeface="Google Sans"/>
              <a:sym typeface="Google Sans"/>
            </a:endParaRPr>
          </a:p>
          <a:p>
            <a:pPr indent="0" lvl="0" marL="0" rtl="0" algn="l">
              <a:spcBef>
                <a:spcPts val="0"/>
              </a:spcBef>
              <a:spcAft>
                <a:spcPts val="0"/>
              </a:spcAft>
              <a:buNone/>
            </a:pPr>
            <a:r>
              <a:rPr b="1" lang="en" sz="1200">
                <a:latin typeface="Google Sans"/>
                <a:ea typeface="Google Sans"/>
                <a:cs typeface="Google Sans"/>
                <a:sym typeface="Google Sans"/>
              </a:rPr>
              <a:t>Spring</a:t>
            </a:r>
            <a:r>
              <a:rPr lang="en" sz="1200">
                <a:latin typeface="Google Sans"/>
                <a:ea typeface="Google Sans"/>
                <a:cs typeface="Google Sans"/>
                <a:sym typeface="Google Sans"/>
              </a:rPr>
              <a:t> (Java)</a:t>
            </a:r>
            <a:endParaRPr sz="1200">
              <a:latin typeface="Google Sans"/>
              <a:ea typeface="Google Sans"/>
              <a:cs typeface="Google Sans"/>
              <a:sym typeface="Google Sans"/>
            </a:endParaRPr>
          </a:p>
          <a:p>
            <a:pPr indent="0" lvl="0" marL="0" rtl="0" algn="l">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p:txBody>
      </p:sp>
      <p:pic>
        <p:nvPicPr>
          <p:cNvPr id="270" name="Google Shape;270;p21"/>
          <p:cNvPicPr preferRelativeResize="0"/>
          <p:nvPr/>
        </p:nvPicPr>
        <p:blipFill>
          <a:blip r:embed="rId8">
            <a:alphaModFix/>
          </a:blip>
          <a:stretch>
            <a:fillRect/>
          </a:stretch>
        </p:blipFill>
        <p:spPr>
          <a:xfrm>
            <a:off x="1451263" y="2060577"/>
            <a:ext cx="865534" cy="558252"/>
          </a:xfrm>
          <a:prstGeom prst="rect">
            <a:avLst/>
          </a:prstGeom>
          <a:noFill/>
          <a:ln>
            <a:noFill/>
          </a:ln>
        </p:spPr>
      </p:pic>
      <p:pic>
        <p:nvPicPr>
          <p:cNvPr id="271" name="Google Shape;271;p21"/>
          <p:cNvPicPr preferRelativeResize="0"/>
          <p:nvPr/>
        </p:nvPicPr>
        <p:blipFill>
          <a:blip r:embed="rId9">
            <a:alphaModFix/>
          </a:blip>
          <a:stretch>
            <a:fillRect/>
          </a:stretch>
        </p:blipFill>
        <p:spPr>
          <a:xfrm>
            <a:off x="560275" y="2286220"/>
            <a:ext cx="865536" cy="759964"/>
          </a:xfrm>
          <a:prstGeom prst="rect">
            <a:avLst/>
          </a:prstGeom>
          <a:noFill/>
          <a:ln>
            <a:noFill/>
          </a:ln>
        </p:spPr>
      </p:pic>
      <p:pic>
        <p:nvPicPr>
          <p:cNvPr id="272" name="Google Shape;272;p21"/>
          <p:cNvPicPr preferRelativeResize="0"/>
          <p:nvPr/>
        </p:nvPicPr>
        <p:blipFill>
          <a:blip r:embed="rId10">
            <a:alphaModFix/>
          </a:blip>
          <a:stretch>
            <a:fillRect/>
          </a:stretch>
        </p:blipFill>
        <p:spPr>
          <a:xfrm>
            <a:off x="629572" y="3454129"/>
            <a:ext cx="322433" cy="504665"/>
          </a:xfrm>
          <a:prstGeom prst="rect">
            <a:avLst/>
          </a:prstGeom>
          <a:noFill/>
          <a:ln>
            <a:noFill/>
          </a:ln>
        </p:spPr>
      </p:pic>
      <p:pic>
        <p:nvPicPr>
          <p:cNvPr id="273" name="Google Shape;273;p21"/>
          <p:cNvPicPr preferRelativeResize="0"/>
          <p:nvPr/>
        </p:nvPicPr>
        <p:blipFill>
          <a:blip r:embed="rId11">
            <a:alphaModFix/>
          </a:blip>
          <a:stretch>
            <a:fillRect/>
          </a:stretch>
        </p:blipFill>
        <p:spPr>
          <a:xfrm>
            <a:off x="1906151" y="3602553"/>
            <a:ext cx="302368" cy="504671"/>
          </a:xfrm>
          <a:prstGeom prst="rect">
            <a:avLst/>
          </a:prstGeom>
          <a:noFill/>
          <a:ln>
            <a:noFill/>
          </a:ln>
        </p:spPr>
      </p:pic>
      <p:pic>
        <p:nvPicPr>
          <p:cNvPr id="274" name="Google Shape;274;p21"/>
          <p:cNvPicPr preferRelativeResize="0"/>
          <p:nvPr/>
        </p:nvPicPr>
        <p:blipFill>
          <a:blip r:embed="rId12">
            <a:alphaModFix/>
          </a:blip>
          <a:stretch>
            <a:fillRect/>
          </a:stretch>
        </p:blipFill>
        <p:spPr>
          <a:xfrm>
            <a:off x="1500535" y="3454134"/>
            <a:ext cx="302368" cy="504664"/>
          </a:xfrm>
          <a:prstGeom prst="rect">
            <a:avLst/>
          </a:prstGeom>
          <a:noFill/>
          <a:ln>
            <a:noFill/>
          </a:ln>
        </p:spPr>
      </p:pic>
      <p:pic>
        <p:nvPicPr>
          <p:cNvPr id="275" name="Google Shape;275;p21"/>
          <p:cNvPicPr preferRelativeResize="0"/>
          <p:nvPr/>
        </p:nvPicPr>
        <p:blipFill>
          <a:blip r:embed="rId13">
            <a:alphaModFix/>
          </a:blip>
          <a:stretch>
            <a:fillRect/>
          </a:stretch>
        </p:blipFill>
        <p:spPr>
          <a:xfrm>
            <a:off x="1045218" y="3590286"/>
            <a:ext cx="302368" cy="504671"/>
          </a:xfrm>
          <a:prstGeom prst="rect">
            <a:avLst/>
          </a:prstGeom>
          <a:noFill/>
          <a:ln>
            <a:noFill/>
          </a:ln>
        </p:spPr>
      </p:pic>
      <p:pic>
        <p:nvPicPr>
          <p:cNvPr id="276" name="Google Shape;276;p21"/>
          <p:cNvPicPr preferRelativeResize="0"/>
          <p:nvPr/>
        </p:nvPicPr>
        <p:blipFill>
          <a:blip r:embed="rId14">
            <a:alphaModFix/>
          </a:blip>
          <a:stretch>
            <a:fillRect/>
          </a:stretch>
        </p:blipFill>
        <p:spPr>
          <a:xfrm>
            <a:off x="2509134" y="2060576"/>
            <a:ext cx="599472" cy="758781"/>
          </a:xfrm>
          <a:prstGeom prst="rect">
            <a:avLst/>
          </a:prstGeom>
          <a:noFill/>
          <a:ln>
            <a:noFill/>
          </a:ln>
        </p:spPr>
      </p:pic>
      <p:pic>
        <p:nvPicPr>
          <p:cNvPr id="277" name="Google Shape;277;p21"/>
          <p:cNvPicPr preferRelativeResize="0"/>
          <p:nvPr/>
        </p:nvPicPr>
        <p:blipFill>
          <a:blip r:embed="rId15">
            <a:alphaModFix/>
          </a:blip>
          <a:stretch>
            <a:fillRect/>
          </a:stretch>
        </p:blipFill>
        <p:spPr>
          <a:xfrm>
            <a:off x="3153506" y="2367489"/>
            <a:ext cx="474066" cy="597760"/>
          </a:xfrm>
          <a:prstGeom prst="rect">
            <a:avLst/>
          </a:prstGeom>
          <a:noFill/>
          <a:ln>
            <a:noFill/>
          </a:ln>
        </p:spPr>
      </p:pic>
      <p:pic>
        <p:nvPicPr>
          <p:cNvPr id="278" name="Google Shape;278;p21"/>
          <p:cNvPicPr preferRelativeResize="0"/>
          <p:nvPr/>
        </p:nvPicPr>
        <p:blipFill>
          <a:blip r:embed="rId16">
            <a:alphaModFix/>
          </a:blip>
          <a:stretch>
            <a:fillRect/>
          </a:stretch>
        </p:blipFill>
        <p:spPr>
          <a:xfrm>
            <a:off x="2621093" y="3022667"/>
            <a:ext cx="176305" cy="295341"/>
          </a:xfrm>
          <a:prstGeom prst="rect">
            <a:avLst/>
          </a:prstGeom>
          <a:noFill/>
          <a:ln>
            <a:noFill/>
          </a:ln>
        </p:spPr>
      </p:pic>
      <p:pic>
        <p:nvPicPr>
          <p:cNvPr id="279" name="Google Shape;279;p21"/>
          <p:cNvPicPr preferRelativeResize="0"/>
          <p:nvPr/>
        </p:nvPicPr>
        <p:blipFill>
          <a:blip r:embed="rId17">
            <a:alphaModFix/>
          </a:blip>
          <a:stretch>
            <a:fillRect/>
          </a:stretch>
        </p:blipFill>
        <p:spPr>
          <a:xfrm>
            <a:off x="3283659" y="3243072"/>
            <a:ext cx="176306" cy="262922"/>
          </a:xfrm>
          <a:prstGeom prst="rect">
            <a:avLst/>
          </a:prstGeom>
          <a:noFill/>
          <a:ln>
            <a:noFill/>
          </a:ln>
        </p:spPr>
      </p:pic>
      <p:pic>
        <p:nvPicPr>
          <p:cNvPr id="280" name="Google Shape;280;p21"/>
          <p:cNvPicPr preferRelativeResize="0"/>
          <p:nvPr/>
        </p:nvPicPr>
        <p:blipFill>
          <a:blip r:embed="rId18">
            <a:alphaModFix/>
          </a:blip>
          <a:stretch>
            <a:fillRect/>
          </a:stretch>
        </p:blipFill>
        <p:spPr>
          <a:xfrm>
            <a:off x="2949802" y="3146534"/>
            <a:ext cx="181451" cy="234029"/>
          </a:xfrm>
          <a:prstGeom prst="rect">
            <a:avLst/>
          </a:prstGeom>
          <a:noFill/>
          <a:ln>
            <a:noFill/>
          </a:ln>
        </p:spPr>
      </p:pic>
      <p:pic>
        <p:nvPicPr>
          <p:cNvPr id="281" name="Google Shape;281;p21"/>
          <p:cNvPicPr preferRelativeResize="0"/>
          <p:nvPr/>
        </p:nvPicPr>
        <p:blipFill>
          <a:blip r:embed="rId13">
            <a:alphaModFix/>
          </a:blip>
          <a:stretch>
            <a:fillRect/>
          </a:stretch>
        </p:blipFill>
        <p:spPr>
          <a:xfrm>
            <a:off x="2351425" y="3454129"/>
            <a:ext cx="302368" cy="504671"/>
          </a:xfrm>
          <a:prstGeom prst="rect">
            <a:avLst/>
          </a:prstGeom>
          <a:noFill/>
          <a:ln>
            <a:noFill/>
          </a:ln>
        </p:spPr>
      </p:pic>
      <p:pic>
        <p:nvPicPr>
          <p:cNvPr id="282" name="Google Shape;282;p21"/>
          <p:cNvPicPr preferRelativeResize="0"/>
          <p:nvPr/>
        </p:nvPicPr>
        <p:blipFill>
          <a:blip r:embed="rId10">
            <a:alphaModFix/>
          </a:blip>
          <a:stretch>
            <a:fillRect/>
          </a:stretch>
        </p:blipFill>
        <p:spPr>
          <a:xfrm>
            <a:off x="2767072" y="3567923"/>
            <a:ext cx="322433" cy="504665"/>
          </a:xfrm>
          <a:prstGeom prst="rect">
            <a:avLst/>
          </a:prstGeom>
          <a:noFill/>
          <a:ln>
            <a:noFill/>
          </a:ln>
        </p:spPr>
      </p:pic>
      <p:sp>
        <p:nvSpPr>
          <p:cNvPr id="283" name="Google Shape;283;p21"/>
          <p:cNvSpPr txBox="1"/>
          <p:nvPr/>
        </p:nvSpPr>
        <p:spPr>
          <a:xfrm>
            <a:off x="509475" y="390825"/>
            <a:ext cx="5858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example:</a:t>
            </a:r>
            <a:r>
              <a:rPr lang="en" sz="2400">
                <a:solidFill>
                  <a:schemeClr val="lt1"/>
                </a:solidFill>
                <a:latin typeface="Google Sans Medium"/>
                <a:ea typeface="Google Sans Medium"/>
                <a:cs typeface="Google Sans Medium"/>
                <a:sym typeface="Google Sans Medium"/>
              </a:rPr>
              <a:t>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b="1" lang="en" sz="2400">
                <a:solidFill>
                  <a:schemeClr val="lt1"/>
                </a:solidFill>
                <a:highlight>
                  <a:srgbClr val="4285F4"/>
                </a:highlight>
                <a:latin typeface="Google Sans"/>
                <a:ea typeface="Google Sans"/>
                <a:cs typeface="Google Sans"/>
                <a:sym typeface="Google Sans"/>
              </a:rPr>
              <a:t>photo-sharing app</a:t>
            </a:r>
            <a:endParaRPr b="1" sz="10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